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86" r:id="rId4"/>
    <p:sldId id="304" r:id="rId5"/>
    <p:sldId id="289" r:id="rId6"/>
    <p:sldId id="287" r:id="rId7"/>
    <p:sldId id="288" r:id="rId8"/>
    <p:sldId id="303" r:id="rId9"/>
    <p:sldId id="294" r:id="rId10"/>
    <p:sldId id="297" r:id="rId11"/>
    <p:sldId id="290" r:id="rId12"/>
    <p:sldId id="300" r:id="rId13"/>
    <p:sldId id="295" r:id="rId14"/>
    <p:sldId id="296" r:id="rId15"/>
    <p:sldId id="292" r:id="rId16"/>
    <p:sldId id="291" r:id="rId17"/>
    <p:sldId id="298" r:id="rId18"/>
    <p:sldId id="299" r:id="rId19"/>
    <p:sldId id="28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ina" initials="" lastIdx="3" clrIdx="0"/>
  <p:cmAuthor id="1" name="Vitri Widyaningsih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A55A731-5E9F-499B-BB8B-F5AE046DC757}" styleName="Table_0">
    <a:wholeTbl>
      <a:tcTxStyle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25"/>
    <p:restoredTop sz="93772" autoAdjust="0"/>
  </p:normalViewPr>
  <p:slideViewPr>
    <p:cSldViewPr snapToGrid="0" snapToObjects="1">
      <p:cViewPr>
        <p:scale>
          <a:sx n="50" d="100"/>
          <a:sy n="50" d="100"/>
        </p:scale>
        <p:origin x="-1242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53ED23-02BD-41FE-A33B-FC4FA58FEAB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3A5BEFC-BE02-4D21-A396-831732B6B4CB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dirty="0" err="1"/>
            <a:t>Karbohidrat</a:t>
          </a:r>
          <a:endParaRPr lang="id-ID" sz="2000" dirty="0"/>
        </a:p>
      </dgm:t>
    </dgm:pt>
    <dgm:pt modelId="{B55283BE-F3E5-40A4-B6A7-1A4FBE418AC6}" type="parTrans" cxnId="{56938A00-7F03-4113-B32C-BE27F5C1CDE0}">
      <dgm:prSet/>
      <dgm:spPr/>
      <dgm:t>
        <a:bodyPr/>
        <a:lstStyle/>
        <a:p>
          <a:endParaRPr lang="id-ID"/>
        </a:p>
      </dgm:t>
    </dgm:pt>
    <dgm:pt modelId="{79CF781A-AB8E-4142-B73F-30335C59FDCF}" type="sibTrans" cxnId="{56938A00-7F03-4113-B32C-BE27F5C1CDE0}">
      <dgm:prSet/>
      <dgm:spPr/>
      <dgm:t>
        <a:bodyPr/>
        <a:lstStyle/>
        <a:p>
          <a:endParaRPr lang="id-ID"/>
        </a:p>
      </dgm:t>
    </dgm:pt>
    <dgm:pt modelId="{6C28D2CC-B4BB-451E-9B7D-6EC0141D05B2}">
      <dgm:prSet phldrT="[Text]" custT="1"/>
      <dgm:spPr>
        <a:solidFill>
          <a:srgbClr val="00B050">
            <a:alpha val="30000"/>
          </a:srgbClr>
        </a:solidFill>
      </dgm:spPr>
      <dgm:t>
        <a:bodyPr/>
        <a:lstStyle/>
        <a:p>
          <a:pPr algn="just"/>
          <a:r>
            <a:rPr lang="en-US" sz="1600" dirty="0" err="1"/>
            <a:t>Sumber</a:t>
          </a:r>
          <a:r>
            <a:rPr lang="en-US" sz="1600" dirty="0"/>
            <a:t> </a:t>
          </a:r>
          <a:r>
            <a:rPr lang="en-US" sz="1600" dirty="0" err="1"/>
            <a:t>tenaga</a:t>
          </a:r>
          <a:r>
            <a:rPr lang="en-US" sz="1600" dirty="0"/>
            <a:t> </a:t>
          </a:r>
          <a:r>
            <a:rPr lang="en-US" sz="1600" dirty="0" err="1"/>
            <a:t>utama</a:t>
          </a:r>
          <a:r>
            <a:rPr lang="en-US" sz="1600" dirty="0"/>
            <a:t> yang </a:t>
          </a:r>
          <a:r>
            <a:rPr lang="en-US" sz="1600" dirty="0" err="1"/>
            <a:t>dicerna</a:t>
          </a:r>
          <a:r>
            <a:rPr lang="en-US" sz="1600" dirty="0"/>
            <a:t> </a:t>
          </a:r>
          <a:r>
            <a:rPr lang="en-US" sz="1600" dirty="0" err="1"/>
            <a:t>dalam</a:t>
          </a:r>
          <a:r>
            <a:rPr lang="en-US" sz="1600" dirty="0"/>
            <a:t> </a:t>
          </a:r>
          <a:r>
            <a:rPr lang="en-US" sz="1600" dirty="0" err="1"/>
            <a:t>tubuh</a:t>
          </a:r>
          <a:r>
            <a:rPr lang="en-US" sz="1600" dirty="0"/>
            <a:t> </a:t>
          </a:r>
          <a:r>
            <a:rPr lang="en-US" sz="1600" dirty="0" err="1"/>
            <a:t>kurang</a:t>
          </a:r>
          <a:r>
            <a:rPr lang="en-US" sz="1600" dirty="0"/>
            <a:t> </a:t>
          </a:r>
          <a:r>
            <a:rPr lang="en-US" sz="1600" dirty="0" err="1"/>
            <a:t>lebih</a:t>
          </a:r>
          <a:r>
            <a:rPr lang="en-US" sz="1600" dirty="0"/>
            <a:t> </a:t>
          </a:r>
          <a:r>
            <a:rPr lang="en-US" sz="1600" dirty="0" err="1"/>
            <a:t>selama</a:t>
          </a:r>
          <a:r>
            <a:rPr lang="en-US" sz="1600" dirty="0"/>
            <a:t> 1-3 jam</a:t>
          </a:r>
          <a:endParaRPr lang="id-ID" sz="1600" dirty="0"/>
        </a:p>
      </dgm:t>
    </dgm:pt>
    <dgm:pt modelId="{42C7F782-7B2D-4B19-AF7C-7870ED9AEC0A}" type="parTrans" cxnId="{FB3D1E49-C419-4104-B791-02422F840B4D}">
      <dgm:prSet/>
      <dgm:spPr/>
      <dgm:t>
        <a:bodyPr/>
        <a:lstStyle/>
        <a:p>
          <a:endParaRPr lang="id-ID"/>
        </a:p>
      </dgm:t>
    </dgm:pt>
    <dgm:pt modelId="{34988BCC-FE94-410D-8751-2F931E9F6B6E}" type="sibTrans" cxnId="{FB3D1E49-C419-4104-B791-02422F840B4D}">
      <dgm:prSet/>
      <dgm:spPr/>
      <dgm:t>
        <a:bodyPr/>
        <a:lstStyle/>
        <a:p>
          <a:endParaRPr lang="id-ID"/>
        </a:p>
      </dgm:t>
    </dgm:pt>
    <dgm:pt modelId="{62C46137-50C4-4180-9F45-DBBB123848B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000" dirty="0"/>
            <a:t>Protein</a:t>
          </a:r>
          <a:endParaRPr lang="id-ID" sz="2000" dirty="0"/>
        </a:p>
      </dgm:t>
    </dgm:pt>
    <dgm:pt modelId="{94B7A78C-DA27-41F2-A377-E8F7E37585AE}" type="parTrans" cxnId="{02BA2D3F-5120-4DA2-89D1-590DCEFC6B2B}">
      <dgm:prSet/>
      <dgm:spPr/>
      <dgm:t>
        <a:bodyPr/>
        <a:lstStyle/>
        <a:p>
          <a:endParaRPr lang="id-ID"/>
        </a:p>
      </dgm:t>
    </dgm:pt>
    <dgm:pt modelId="{5B138519-8CEF-4B38-BF78-DE0FFEB43940}" type="sibTrans" cxnId="{02BA2D3F-5120-4DA2-89D1-590DCEFC6B2B}">
      <dgm:prSet/>
      <dgm:spPr/>
      <dgm:t>
        <a:bodyPr/>
        <a:lstStyle/>
        <a:p>
          <a:endParaRPr lang="id-ID"/>
        </a:p>
      </dgm:t>
    </dgm:pt>
    <dgm:pt modelId="{1CCCD471-8A5D-4457-ACA0-6F3D98668007}">
      <dgm:prSet phldrT="[Text]" custT="1"/>
      <dgm:spPr>
        <a:solidFill>
          <a:srgbClr val="7030A0">
            <a:alpha val="30000"/>
          </a:srgbClr>
        </a:solidFill>
      </dgm:spPr>
      <dgm:t>
        <a:bodyPr/>
        <a:lstStyle/>
        <a:p>
          <a:pPr algn="just"/>
          <a:r>
            <a:rPr lang="en-US" sz="1600" dirty="0" err="1"/>
            <a:t>Dibutuhkan</a:t>
          </a:r>
          <a:r>
            <a:rPr lang="en-US" sz="1600" dirty="0"/>
            <a:t> </a:t>
          </a:r>
          <a:r>
            <a:rPr lang="en-US" sz="1600" dirty="0" err="1"/>
            <a:t>untuk</a:t>
          </a:r>
          <a:r>
            <a:rPr lang="en-US" sz="1600" dirty="0"/>
            <a:t> </a:t>
          </a:r>
          <a:r>
            <a:rPr lang="en-US" sz="1600" dirty="0" err="1"/>
            <a:t>pertumbuhan</a:t>
          </a:r>
          <a:r>
            <a:rPr lang="en-US" sz="1600" dirty="0"/>
            <a:t>, </a:t>
          </a:r>
          <a:r>
            <a:rPr lang="en-US" sz="1600" dirty="0" err="1"/>
            <a:t>perkembangan</a:t>
          </a:r>
          <a:r>
            <a:rPr lang="en-US" sz="1600" dirty="0"/>
            <a:t>, </a:t>
          </a:r>
          <a:r>
            <a:rPr lang="en-US" sz="1600" dirty="0" err="1"/>
            <a:t>pembentukan</a:t>
          </a:r>
          <a:r>
            <a:rPr lang="en-US" sz="1600" dirty="0"/>
            <a:t> </a:t>
          </a:r>
          <a:r>
            <a:rPr lang="en-US" sz="1600" dirty="0" err="1"/>
            <a:t>otot</a:t>
          </a:r>
          <a:r>
            <a:rPr lang="en-US" sz="1600" dirty="0"/>
            <a:t>, </a:t>
          </a:r>
          <a:r>
            <a:rPr lang="en-US" sz="1600" dirty="0" err="1"/>
            <a:t>pembentukan</a:t>
          </a:r>
          <a:r>
            <a:rPr lang="en-US" sz="1600" dirty="0"/>
            <a:t> </a:t>
          </a:r>
          <a:r>
            <a:rPr lang="en-US" sz="1600" dirty="0" err="1"/>
            <a:t>sel-sel</a:t>
          </a:r>
          <a:r>
            <a:rPr lang="en-US" sz="1600" dirty="0"/>
            <a:t> </a:t>
          </a:r>
          <a:r>
            <a:rPr lang="en-US" sz="1600" dirty="0" err="1"/>
            <a:t>darah</a:t>
          </a:r>
          <a:r>
            <a:rPr lang="en-US" sz="1600" dirty="0"/>
            <a:t> </a:t>
          </a:r>
          <a:r>
            <a:rPr lang="en-US" sz="1600" dirty="0" err="1"/>
            <a:t>merah</a:t>
          </a:r>
          <a:r>
            <a:rPr lang="en-US" sz="1600" dirty="0"/>
            <a:t>, </a:t>
          </a:r>
          <a:r>
            <a:rPr lang="en-US" sz="1600" dirty="0" err="1"/>
            <a:t>enzim</a:t>
          </a:r>
          <a:r>
            <a:rPr lang="en-US" sz="1600" dirty="0"/>
            <a:t>, </a:t>
          </a:r>
          <a:r>
            <a:rPr lang="en-US" sz="1600" dirty="0" err="1"/>
            <a:t>hormon</a:t>
          </a:r>
          <a:r>
            <a:rPr lang="en-US" sz="1600" dirty="0"/>
            <a:t>,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jaringan-jaringan</a:t>
          </a:r>
          <a:r>
            <a:rPr lang="en-US" sz="1600" dirty="0"/>
            <a:t> </a:t>
          </a:r>
          <a:r>
            <a:rPr lang="en-US" sz="1600" dirty="0" err="1"/>
            <a:t>tubuh</a:t>
          </a:r>
          <a:r>
            <a:rPr lang="en-US" sz="1600" dirty="0"/>
            <a:t> </a:t>
          </a:r>
          <a:r>
            <a:rPr lang="en-US" sz="1600" dirty="0" err="1"/>
            <a:t>lainnya</a:t>
          </a:r>
          <a:r>
            <a:rPr lang="en-US" sz="1600" dirty="0"/>
            <a:t>, </a:t>
          </a:r>
          <a:r>
            <a:rPr lang="en-US" sz="1600" dirty="0" err="1"/>
            <a:t>serta</a:t>
          </a:r>
          <a:r>
            <a:rPr lang="en-US" sz="1600" dirty="0"/>
            <a:t> </a:t>
          </a:r>
          <a:r>
            <a:rPr lang="en-US" sz="1600" dirty="0" err="1"/>
            <a:t>pertahanan</a:t>
          </a:r>
          <a:r>
            <a:rPr lang="en-US" sz="1600" dirty="0"/>
            <a:t> </a:t>
          </a:r>
          <a:r>
            <a:rPr lang="en-US" sz="1600" dirty="0" err="1"/>
            <a:t>tubuh</a:t>
          </a:r>
          <a:r>
            <a:rPr lang="en-US" sz="1600" dirty="0"/>
            <a:t> </a:t>
          </a:r>
          <a:r>
            <a:rPr lang="en-US" sz="1600" dirty="0" err="1"/>
            <a:t>terhadap</a:t>
          </a:r>
          <a:r>
            <a:rPr lang="en-US" sz="1600" dirty="0"/>
            <a:t> </a:t>
          </a:r>
          <a:r>
            <a:rPr lang="en-US" sz="1600" dirty="0" err="1"/>
            <a:t>penyakit</a:t>
          </a:r>
          <a:endParaRPr lang="id-ID" sz="1600" dirty="0"/>
        </a:p>
      </dgm:t>
    </dgm:pt>
    <dgm:pt modelId="{B84D865A-5697-41B3-BAD9-EA93A3D431E0}" type="parTrans" cxnId="{D202FF52-62AE-4A83-B4BA-2AF17C3BDFEF}">
      <dgm:prSet/>
      <dgm:spPr/>
      <dgm:t>
        <a:bodyPr/>
        <a:lstStyle/>
        <a:p>
          <a:endParaRPr lang="id-ID"/>
        </a:p>
      </dgm:t>
    </dgm:pt>
    <dgm:pt modelId="{D74FCF4B-9466-4B9D-BF6E-C82B0F8B324D}" type="sibTrans" cxnId="{D202FF52-62AE-4A83-B4BA-2AF17C3BDFEF}">
      <dgm:prSet/>
      <dgm:spPr/>
      <dgm:t>
        <a:bodyPr/>
        <a:lstStyle/>
        <a:p>
          <a:endParaRPr lang="id-ID"/>
        </a:p>
      </dgm:t>
    </dgm:pt>
    <dgm:pt modelId="{ED19334B-0804-4769-BF64-ACE480861069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000" dirty="0" err="1"/>
            <a:t>Lemak</a:t>
          </a:r>
          <a:endParaRPr lang="id-ID" sz="2000" dirty="0"/>
        </a:p>
      </dgm:t>
    </dgm:pt>
    <dgm:pt modelId="{1C4617CC-C6C3-4D7A-A2BD-A85F11CB8AB0}" type="parTrans" cxnId="{AD92BC89-ABB0-4AE4-B3FC-9F16E928FDCD}">
      <dgm:prSet/>
      <dgm:spPr/>
      <dgm:t>
        <a:bodyPr/>
        <a:lstStyle/>
        <a:p>
          <a:endParaRPr lang="en-US"/>
        </a:p>
      </dgm:t>
    </dgm:pt>
    <dgm:pt modelId="{A2422EF9-29EA-4E96-B234-05183FF7C831}" type="sibTrans" cxnId="{AD92BC89-ABB0-4AE4-B3FC-9F16E928FDCD}">
      <dgm:prSet/>
      <dgm:spPr/>
      <dgm:t>
        <a:bodyPr/>
        <a:lstStyle/>
        <a:p>
          <a:endParaRPr lang="en-US"/>
        </a:p>
      </dgm:t>
    </dgm:pt>
    <dgm:pt modelId="{7975E4F9-3CBF-4A0B-8F29-7984BA9E6992}">
      <dgm:prSet phldrT="[Text]" custT="1"/>
      <dgm:spPr>
        <a:solidFill>
          <a:schemeClr val="accent5">
            <a:lumMod val="60000"/>
            <a:lumOff val="40000"/>
            <a:alpha val="30000"/>
          </a:schemeClr>
        </a:solidFill>
      </dgm:spPr>
      <dgm:t>
        <a:bodyPr/>
        <a:lstStyle/>
        <a:p>
          <a:r>
            <a:rPr lang="en-US" sz="1600" dirty="0" err="1"/>
            <a:t>Dibutuhkan</a:t>
          </a:r>
          <a:r>
            <a:rPr lang="en-US" sz="1600" dirty="0"/>
            <a:t> </a:t>
          </a:r>
          <a:r>
            <a:rPr lang="en-US" sz="1600" dirty="0" err="1"/>
            <a:t>sebagai</a:t>
          </a:r>
          <a:r>
            <a:rPr lang="en-US" sz="1600" dirty="0"/>
            <a:t> </a:t>
          </a:r>
          <a:r>
            <a:rPr lang="en-US" sz="1600" dirty="0" err="1"/>
            <a:t>sumber</a:t>
          </a:r>
          <a:r>
            <a:rPr lang="en-US" sz="1600" dirty="0"/>
            <a:t> </a:t>
          </a:r>
          <a:r>
            <a:rPr lang="en-US" sz="1600" dirty="0" err="1"/>
            <a:t>energi</a:t>
          </a:r>
          <a:r>
            <a:rPr lang="en-US" sz="1600" dirty="0"/>
            <a:t> yang </a:t>
          </a:r>
          <a:r>
            <a:rPr lang="en-US" sz="1600" dirty="0" err="1"/>
            <a:t>berjangka</a:t>
          </a:r>
          <a:r>
            <a:rPr lang="en-US" sz="1600" dirty="0"/>
            <a:t> </a:t>
          </a:r>
          <a:r>
            <a:rPr lang="en-US" sz="1600" dirty="0" err="1"/>
            <a:t>waktu</a:t>
          </a:r>
          <a:r>
            <a:rPr lang="en-US" sz="1600" dirty="0"/>
            <a:t> lama</a:t>
          </a:r>
          <a:endParaRPr lang="id-ID" sz="1600" dirty="0"/>
        </a:p>
      </dgm:t>
    </dgm:pt>
    <dgm:pt modelId="{6B465DCE-CC29-4517-9597-702FF4408047}" type="parTrans" cxnId="{5F2F6750-55F0-42BF-8CB4-ABCDC4F70563}">
      <dgm:prSet/>
      <dgm:spPr/>
      <dgm:t>
        <a:bodyPr/>
        <a:lstStyle/>
        <a:p>
          <a:endParaRPr lang="en-US"/>
        </a:p>
      </dgm:t>
    </dgm:pt>
    <dgm:pt modelId="{8D43E218-82EC-4012-A460-A387494FF0B9}" type="sibTrans" cxnId="{5F2F6750-55F0-42BF-8CB4-ABCDC4F70563}">
      <dgm:prSet/>
      <dgm:spPr/>
      <dgm:t>
        <a:bodyPr/>
        <a:lstStyle/>
        <a:p>
          <a:endParaRPr lang="en-US"/>
        </a:p>
      </dgm:t>
    </dgm:pt>
    <dgm:pt modelId="{59A09AF9-F770-4EA0-9B89-61867BECC62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Vitamin </a:t>
          </a:r>
          <a:r>
            <a:rPr lang="en-US" dirty="0" err="1"/>
            <a:t>dan</a:t>
          </a:r>
          <a:r>
            <a:rPr lang="en-US" dirty="0"/>
            <a:t> mineral</a:t>
          </a:r>
          <a:endParaRPr lang="id-ID" dirty="0"/>
        </a:p>
      </dgm:t>
    </dgm:pt>
    <dgm:pt modelId="{3C7CBC3B-9E7D-4097-91F3-01BD15885BEF}" type="parTrans" cxnId="{20AD8083-BFF5-4DDD-AA50-57774931A1CB}">
      <dgm:prSet/>
      <dgm:spPr/>
      <dgm:t>
        <a:bodyPr/>
        <a:lstStyle/>
        <a:p>
          <a:endParaRPr lang="en-US"/>
        </a:p>
      </dgm:t>
    </dgm:pt>
    <dgm:pt modelId="{2E61C342-74D2-4097-9371-BF0C988DF827}" type="sibTrans" cxnId="{20AD8083-BFF5-4DDD-AA50-57774931A1CB}">
      <dgm:prSet/>
      <dgm:spPr/>
      <dgm:t>
        <a:bodyPr/>
        <a:lstStyle/>
        <a:p>
          <a:endParaRPr lang="en-US"/>
        </a:p>
      </dgm:t>
    </dgm:pt>
    <dgm:pt modelId="{4EF281AA-01FE-46F7-B83E-77995AB299B1}">
      <dgm:prSet phldrT="[Text]" custT="1"/>
      <dgm:spPr>
        <a:solidFill>
          <a:schemeClr val="accent2">
            <a:lumMod val="75000"/>
            <a:alpha val="30000"/>
          </a:schemeClr>
        </a:solidFill>
      </dgm:spPr>
      <dgm:t>
        <a:bodyPr/>
        <a:lstStyle/>
        <a:p>
          <a:r>
            <a:rPr lang="en-US" sz="1600" dirty="0" err="1"/>
            <a:t>Berperan</a:t>
          </a:r>
          <a:r>
            <a:rPr lang="en-US" sz="1600" dirty="0"/>
            <a:t> </a:t>
          </a:r>
          <a:r>
            <a:rPr lang="en-US" sz="1600" dirty="0" err="1"/>
            <a:t>penting</a:t>
          </a:r>
          <a:r>
            <a:rPr lang="en-US" sz="1600" dirty="0"/>
            <a:t> </a:t>
          </a:r>
          <a:r>
            <a:rPr lang="en-US" sz="1600" dirty="0" err="1"/>
            <a:t>dalam</a:t>
          </a:r>
          <a:r>
            <a:rPr lang="en-US" sz="1600" dirty="0"/>
            <a:t> </a:t>
          </a:r>
          <a:r>
            <a:rPr lang="en-US" sz="1600" dirty="0" err="1"/>
            <a:t>mengatur</a:t>
          </a:r>
          <a:r>
            <a:rPr lang="en-US" sz="1600" dirty="0"/>
            <a:t>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membantu</a:t>
          </a:r>
          <a:r>
            <a:rPr lang="en-US" sz="1600" dirty="0"/>
            <a:t> </a:t>
          </a:r>
          <a:r>
            <a:rPr lang="en-US" sz="1600" dirty="0" err="1"/>
            <a:t>reaksi</a:t>
          </a:r>
          <a:r>
            <a:rPr lang="en-US" sz="1600" dirty="0"/>
            <a:t> </a:t>
          </a:r>
          <a:r>
            <a:rPr lang="en-US" sz="1600" dirty="0" err="1"/>
            <a:t>kimia</a:t>
          </a:r>
          <a:r>
            <a:rPr lang="en-US" sz="1600" dirty="0"/>
            <a:t> </a:t>
          </a:r>
          <a:r>
            <a:rPr lang="en-US" sz="1600" dirty="0" err="1"/>
            <a:t>zat</a:t>
          </a:r>
          <a:r>
            <a:rPr lang="en-US" sz="1600" dirty="0"/>
            <a:t> </a:t>
          </a:r>
          <a:r>
            <a:rPr lang="en-US" sz="1600" dirty="0" err="1"/>
            <a:t>gizi</a:t>
          </a:r>
          <a:r>
            <a:rPr lang="en-US" sz="1600" dirty="0"/>
            <a:t> </a:t>
          </a:r>
          <a:r>
            <a:rPr lang="en-US" sz="1600" dirty="0" err="1"/>
            <a:t>penghasil</a:t>
          </a:r>
          <a:r>
            <a:rPr lang="en-US" sz="1600" dirty="0"/>
            <a:t> </a:t>
          </a:r>
          <a:r>
            <a:rPr lang="en-US" sz="1600" dirty="0" err="1"/>
            <a:t>energi</a:t>
          </a:r>
          <a:r>
            <a:rPr lang="en-US" sz="1600" dirty="0"/>
            <a:t>.</a:t>
          </a:r>
          <a:endParaRPr lang="id-ID" sz="1600" dirty="0"/>
        </a:p>
      </dgm:t>
    </dgm:pt>
    <dgm:pt modelId="{3B92C7DF-A15D-408F-B570-0EC404F70DB6}" type="parTrans" cxnId="{F434B903-B13A-4516-A94B-D508371A86B4}">
      <dgm:prSet/>
      <dgm:spPr/>
      <dgm:t>
        <a:bodyPr/>
        <a:lstStyle/>
        <a:p>
          <a:endParaRPr lang="en-US"/>
        </a:p>
      </dgm:t>
    </dgm:pt>
    <dgm:pt modelId="{FB5FE15F-BB5E-4727-9993-BE4951F1B385}" type="sibTrans" cxnId="{F434B903-B13A-4516-A94B-D508371A86B4}">
      <dgm:prSet/>
      <dgm:spPr/>
      <dgm:t>
        <a:bodyPr/>
        <a:lstStyle/>
        <a:p>
          <a:endParaRPr lang="en-US"/>
        </a:p>
      </dgm:t>
    </dgm:pt>
    <dgm:pt modelId="{8F34A06E-DCDE-4457-B574-A22ACE8C8AF4}" type="pres">
      <dgm:prSet presAssocID="{5A53ED23-02BD-41FE-A33B-FC4FA58FEA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307B42-5323-4560-9AB8-2CF1D4639488}" type="pres">
      <dgm:prSet presAssocID="{D3A5BEFC-BE02-4D21-A396-831732B6B4CB}" presName="linNode" presStyleCnt="0"/>
      <dgm:spPr/>
    </dgm:pt>
    <dgm:pt modelId="{8D88AC5C-E842-4EE2-9DBA-3D8FC3C2F23F}" type="pres">
      <dgm:prSet presAssocID="{D3A5BEFC-BE02-4D21-A396-831732B6B4CB}" presName="parentText" presStyleLbl="node1" presStyleIdx="0" presStyleCnt="4" custScaleX="76632" custScaleY="436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75E5B-36E6-47D5-BD4A-8504EDA48F7E}" type="pres">
      <dgm:prSet presAssocID="{D3A5BEFC-BE02-4D21-A396-831732B6B4CB}" presName="descendantText" presStyleLbl="alignAccFollowNode1" presStyleIdx="0" presStyleCnt="4" custScaleX="110538" custScaleY="429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51239-1ECC-4505-B65D-CC2253C3B5F9}" type="pres">
      <dgm:prSet presAssocID="{79CF781A-AB8E-4142-B73F-30335C59FDCF}" presName="sp" presStyleCnt="0"/>
      <dgm:spPr/>
    </dgm:pt>
    <dgm:pt modelId="{61C5D6EE-74FA-488E-9F83-4D817FA48066}" type="pres">
      <dgm:prSet presAssocID="{62C46137-50C4-4180-9F45-DBBB123848BC}" presName="linNode" presStyleCnt="0"/>
      <dgm:spPr/>
    </dgm:pt>
    <dgm:pt modelId="{21FD8FB1-F283-44AB-BD8A-21AF8ECD45B9}" type="pres">
      <dgm:prSet presAssocID="{62C46137-50C4-4180-9F45-DBBB123848BC}" presName="parentText" presStyleLbl="node1" presStyleIdx="1" presStyleCnt="4" custScaleX="111025" custScaleY="6198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35DA6E-27BB-49EF-BC33-3A6DA9E87D49}" type="pres">
      <dgm:prSet presAssocID="{62C46137-50C4-4180-9F45-DBBB123848BC}" presName="descendantText" presStyleLbl="alignAccFollowNode1" presStyleIdx="1" presStyleCnt="4" custScaleX="165699" custScaleY="847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6717F-4065-4AC8-BAEB-45C0D7EA79B4}" type="pres">
      <dgm:prSet presAssocID="{5B138519-8CEF-4B38-BF78-DE0FFEB43940}" presName="sp" presStyleCnt="0"/>
      <dgm:spPr/>
    </dgm:pt>
    <dgm:pt modelId="{392F9F88-204E-4C2A-A8D9-AD29CE4CFF00}" type="pres">
      <dgm:prSet presAssocID="{ED19334B-0804-4769-BF64-ACE480861069}" presName="linNode" presStyleCnt="0"/>
      <dgm:spPr/>
    </dgm:pt>
    <dgm:pt modelId="{4A7D92D9-9638-483C-ABB5-ADDA06FA912D}" type="pres">
      <dgm:prSet presAssocID="{ED19334B-0804-4769-BF64-ACE480861069}" presName="parentText" presStyleLbl="node1" presStyleIdx="2" presStyleCnt="4" custScaleX="92323" custScaleY="369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A797F-2442-4CD4-9616-EECB1C1ED78B}" type="pres">
      <dgm:prSet presAssocID="{ED19334B-0804-4769-BF64-ACE480861069}" presName="descendantText" presStyleLbl="alignAccFollowNode1" presStyleIdx="2" presStyleCnt="4" custScaleX="135280" custScaleY="431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6D7AE-61FB-4FB8-86DA-1C6F3ECD43E8}" type="pres">
      <dgm:prSet presAssocID="{A2422EF9-29EA-4E96-B234-05183FF7C831}" presName="sp" presStyleCnt="0"/>
      <dgm:spPr/>
    </dgm:pt>
    <dgm:pt modelId="{517CED0E-4EFA-4F02-A0F7-4094753D90E3}" type="pres">
      <dgm:prSet presAssocID="{59A09AF9-F770-4EA0-9B89-61867BECC627}" presName="linNode" presStyleCnt="0"/>
      <dgm:spPr/>
    </dgm:pt>
    <dgm:pt modelId="{D3B82D14-C091-41E0-A393-3AFC6936B6E1}" type="pres">
      <dgm:prSet presAssocID="{59A09AF9-F770-4EA0-9B89-61867BECC627}" presName="parentText" presStyleLbl="node1" presStyleIdx="3" presStyleCnt="4" custScaleX="92323" custScaleY="4196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2D6FF-1304-4C5A-9E72-7B42B1E3BF3F}" type="pres">
      <dgm:prSet presAssocID="{59A09AF9-F770-4EA0-9B89-61867BECC627}" presName="descendantText" presStyleLbl="alignAccFollowNode1" presStyleIdx="3" presStyleCnt="4" custScaleX="135280" custScaleY="503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3D1E49-C419-4104-B791-02422F840B4D}" srcId="{D3A5BEFC-BE02-4D21-A396-831732B6B4CB}" destId="{6C28D2CC-B4BB-451E-9B7D-6EC0141D05B2}" srcOrd="0" destOrd="0" parTransId="{42C7F782-7B2D-4B19-AF7C-7870ED9AEC0A}" sibTransId="{34988BCC-FE94-410D-8751-2F931E9F6B6E}"/>
    <dgm:cxn modelId="{5F2F6750-55F0-42BF-8CB4-ABCDC4F70563}" srcId="{ED19334B-0804-4769-BF64-ACE480861069}" destId="{7975E4F9-3CBF-4A0B-8F29-7984BA9E6992}" srcOrd="0" destOrd="0" parTransId="{6B465DCE-CC29-4517-9597-702FF4408047}" sibTransId="{8D43E218-82EC-4012-A460-A387494FF0B9}"/>
    <dgm:cxn modelId="{B1FE538E-2EA1-4AEB-92D8-82153E7E7DBD}" type="presOf" srcId="{59A09AF9-F770-4EA0-9B89-61867BECC627}" destId="{D3B82D14-C091-41E0-A393-3AFC6936B6E1}" srcOrd="0" destOrd="0" presId="urn:microsoft.com/office/officeart/2005/8/layout/vList5"/>
    <dgm:cxn modelId="{AD92BC89-ABB0-4AE4-B3FC-9F16E928FDCD}" srcId="{5A53ED23-02BD-41FE-A33B-FC4FA58FEABA}" destId="{ED19334B-0804-4769-BF64-ACE480861069}" srcOrd="2" destOrd="0" parTransId="{1C4617CC-C6C3-4D7A-A2BD-A85F11CB8AB0}" sibTransId="{A2422EF9-29EA-4E96-B234-05183FF7C831}"/>
    <dgm:cxn modelId="{02BA2D3F-5120-4DA2-89D1-590DCEFC6B2B}" srcId="{5A53ED23-02BD-41FE-A33B-FC4FA58FEABA}" destId="{62C46137-50C4-4180-9F45-DBBB123848BC}" srcOrd="1" destOrd="0" parTransId="{94B7A78C-DA27-41F2-A377-E8F7E37585AE}" sibTransId="{5B138519-8CEF-4B38-BF78-DE0FFEB43940}"/>
    <dgm:cxn modelId="{56938A00-7F03-4113-B32C-BE27F5C1CDE0}" srcId="{5A53ED23-02BD-41FE-A33B-FC4FA58FEABA}" destId="{D3A5BEFC-BE02-4D21-A396-831732B6B4CB}" srcOrd="0" destOrd="0" parTransId="{B55283BE-F3E5-40A4-B6A7-1A4FBE418AC6}" sibTransId="{79CF781A-AB8E-4142-B73F-30335C59FDCF}"/>
    <dgm:cxn modelId="{87B66DF5-8916-466B-9BA9-4EBA627BBE5D}" type="presOf" srcId="{4EF281AA-01FE-46F7-B83E-77995AB299B1}" destId="{E8D2D6FF-1304-4C5A-9E72-7B42B1E3BF3F}" srcOrd="0" destOrd="0" presId="urn:microsoft.com/office/officeart/2005/8/layout/vList5"/>
    <dgm:cxn modelId="{09FC1A87-04C7-4259-A192-42BDA0036DE8}" type="presOf" srcId="{D3A5BEFC-BE02-4D21-A396-831732B6B4CB}" destId="{8D88AC5C-E842-4EE2-9DBA-3D8FC3C2F23F}" srcOrd="0" destOrd="0" presId="urn:microsoft.com/office/officeart/2005/8/layout/vList5"/>
    <dgm:cxn modelId="{3936F914-894A-4D61-BF6C-CFC27A18E0DE}" type="presOf" srcId="{6C28D2CC-B4BB-451E-9B7D-6EC0141D05B2}" destId="{7E175E5B-36E6-47D5-BD4A-8504EDA48F7E}" srcOrd="0" destOrd="0" presId="urn:microsoft.com/office/officeart/2005/8/layout/vList5"/>
    <dgm:cxn modelId="{52A12B91-8173-492D-BF8F-799C03E647BD}" type="presOf" srcId="{ED19334B-0804-4769-BF64-ACE480861069}" destId="{4A7D92D9-9638-483C-ABB5-ADDA06FA912D}" srcOrd="0" destOrd="0" presId="urn:microsoft.com/office/officeart/2005/8/layout/vList5"/>
    <dgm:cxn modelId="{A89F4401-694E-456B-8A73-C47F08DBF3E4}" type="presOf" srcId="{7975E4F9-3CBF-4A0B-8F29-7984BA9E6992}" destId="{0F6A797F-2442-4CD4-9616-EECB1C1ED78B}" srcOrd="0" destOrd="0" presId="urn:microsoft.com/office/officeart/2005/8/layout/vList5"/>
    <dgm:cxn modelId="{3E5D050D-6110-45C5-9146-3DFC8AFFD62B}" type="presOf" srcId="{5A53ED23-02BD-41FE-A33B-FC4FA58FEABA}" destId="{8F34A06E-DCDE-4457-B574-A22ACE8C8AF4}" srcOrd="0" destOrd="0" presId="urn:microsoft.com/office/officeart/2005/8/layout/vList5"/>
    <dgm:cxn modelId="{D202FF52-62AE-4A83-B4BA-2AF17C3BDFEF}" srcId="{62C46137-50C4-4180-9F45-DBBB123848BC}" destId="{1CCCD471-8A5D-4457-ACA0-6F3D98668007}" srcOrd="0" destOrd="0" parTransId="{B84D865A-5697-41B3-BAD9-EA93A3D431E0}" sibTransId="{D74FCF4B-9466-4B9D-BF6E-C82B0F8B324D}"/>
    <dgm:cxn modelId="{F94D2863-8F14-4268-86DD-B977C66FAE81}" type="presOf" srcId="{1CCCD471-8A5D-4457-ACA0-6F3D98668007}" destId="{0A35DA6E-27BB-49EF-BC33-3A6DA9E87D49}" srcOrd="0" destOrd="0" presId="urn:microsoft.com/office/officeart/2005/8/layout/vList5"/>
    <dgm:cxn modelId="{9C07EF1E-6946-4F9F-8C05-46C4F3205DF1}" type="presOf" srcId="{62C46137-50C4-4180-9F45-DBBB123848BC}" destId="{21FD8FB1-F283-44AB-BD8A-21AF8ECD45B9}" srcOrd="0" destOrd="0" presId="urn:microsoft.com/office/officeart/2005/8/layout/vList5"/>
    <dgm:cxn modelId="{F434B903-B13A-4516-A94B-D508371A86B4}" srcId="{59A09AF9-F770-4EA0-9B89-61867BECC627}" destId="{4EF281AA-01FE-46F7-B83E-77995AB299B1}" srcOrd="0" destOrd="0" parTransId="{3B92C7DF-A15D-408F-B570-0EC404F70DB6}" sibTransId="{FB5FE15F-BB5E-4727-9993-BE4951F1B385}"/>
    <dgm:cxn modelId="{20AD8083-BFF5-4DDD-AA50-57774931A1CB}" srcId="{5A53ED23-02BD-41FE-A33B-FC4FA58FEABA}" destId="{59A09AF9-F770-4EA0-9B89-61867BECC627}" srcOrd="3" destOrd="0" parTransId="{3C7CBC3B-9E7D-4097-91F3-01BD15885BEF}" sibTransId="{2E61C342-74D2-4097-9371-BF0C988DF827}"/>
    <dgm:cxn modelId="{21AFB624-1CCC-4C91-AD76-D64E4E2D24D5}" type="presParOf" srcId="{8F34A06E-DCDE-4457-B574-A22ACE8C8AF4}" destId="{B7307B42-5323-4560-9AB8-2CF1D4639488}" srcOrd="0" destOrd="0" presId="urn:microsoft.com/office/officeart/2005/8/layout/vList5"/>
    <dgm:cxn modelId="{0252FA34-DF4F-4FD9-902F-47B86B4B1E26}" type="presParOf" srcId="{B7307B42-5323-4560-9AB8-2CF1D4639488}" destId="{8D88AC5C-E842-4EE2-9DBA-3D8FC3C2F23F}" srcOrd="0" destOrd="0" presId="urn:microsoft.com/office/officeart/2005/8/layout/vList5"/>
    <dgm:cxn modelId="{F0F2F2FD-EA01-411B-AB93-85217331B9FE}" type="presParOf" srcId="{B7307B42-5323-4560-9AB8-2CF1D4639488}" destId="{7E175E5B-36E6-47D5-BD4A-8504EDA48F7E}" srcOrd="1" destOrd="0" presId="urn:microsoft.com/office/officeart/2005/8/layout/vList5"/>
    <dgm:cxn modelId="{67A2D560-7D44-43E8-A3D4-E14081070CA5}" type="presParOf" srcId="{8F34A06E-DCDE-4457-B574-A22ACE8C8AF4}" destId="{96651239-1ECC-4505-B65D-CC2253C3B5F9}" srcOrd="1" destOrd="0" presId="urn:microsoft.com/office/officeart/2005/8/layout/vList5"/>
    <dgm:cxn modelId="{0F193D32-E549-4405-9F79-F90AB46C4B49}" type="presParOf" srcId="{8F34A06E-DCDE-4457-B574-A22ACE8C8AF4}" destId="{61C5D6EE-74FA-488E-9F83-4D817FA48066}" srcOrd="2" destOrd="0" presId="urn:microsoft.com/office/officeart/2005/8/layout/vList5"/>
    <dgm:cxn modelId="{592E957D-08B7-4B38-ABD3-C982E06FF65F}" type="presParOf" srcId="{61C5D6EE-74FA-488E-9F83-4D817FA48066}" destId="{21FD8FB1-F283-44AB-BD8A-21AF8ECD45B9}" srcOrd="0" destOrd="0" presId="urn:microsoft.com/office/officeart/2005/8/layout/vList5"/>
    <dgm:cxn modelId="{36A5986D-C6F9-49BD-A5E7-CB3A2EFFF00F}" type="presParOf" srcId="{61C5D6EE-74FA-488E-9F83-4D817FA48066}" destId="{0A35DA6E-27BB-49EF-BC33-3A6DA9E87D49}" srcOrd="1" destOrd="0" presId="urn:microsoft.com/office/officeart/2005/8/layout/vList5"/>
    <dgm:cxn modelId="{3A42EA6F-98E2-4140-A646-CCEFE2939DA4}" type="presParOf" srcId="{8F34A06E-DCDE-4457-B574-A22ACE8C8AF4}" destId="{5796717F-4065-4AC8-BAEB-45C0D7EA79B4}" srcOrd="3" destOrd="0" presId="urn:microsoft.com/office/officeart/2005/8/layout/vList5"/>
    <dgm:cxn modelId="{0C68B56D-8B21-41D3-B45A-8AEBBE9CE902}" type="presParOf" srcId="{8F34A06E-DCDE-4457-B574-A22ACE8C8AF4}" destId="{392F9F88-204E-4C2A-A8D9-AD29CE4CFF00}" srcOrd="4" destOrd="0" presId="urn:microsoft.com/office/officeart/2005/8/layout/vList5"/>
    <dgm:cxn modelId="{99B5CA99-10CC-4306-93E6-A673958AF94E}" type="presParOf" srcId="{392F9F88-204E-4C2A-A8D9-AD29CE4CFF00}" destId="{4A7D92D9-9638-483C-ABB5-ADDA06FA912D}" srcOrd="0" destOrd="0" presId="urn:microsoft.com/office/officeart/2005/8/layout/vList5"/>
    <dgm:cxn modelId="{382D19B1-651C-4616-9226-E48CABB11BD5}" type="presParOf" srcId="{392F9F88-204E-4C2A-A8D9-AD29CE4CFF00}" destId="{0F6A797F-2442-4CD4-9616-EECB1C1ED78B}" srcOrd="1" destOrd="0" presId="urn:microsoft.com/office/officeart/2005/8/layout/vList5"/>
    <dgm:cxn modelId="{ABD34850-9426-4E7B-8D9D-87D01E98E471}" type="presParOf" srcId="{8F34A06E-DCDE-4457-B574-A22ACE8C8AF4}" destId="{3D76D7AE-61FB-4FB8-86DA-1C6F3ECD43E8}" srcOrd="5" destOrd="0" presId="urn:microsoft.com/office/officeart/2005/8/layout/vList5"/>
    <dgm:cxn modelId="{209B83AA-BC70-4021-A8FD-629EF2A1FB7E}" type="presParOf" srcId="{8F34A06E-DCDE-4457-B574-A22ACE8C8AF4}" destId="{517CED0E-4EFA-4F02-A0F7-4094753D90E3}" srcOrd="6" destOrd="0" presId="urn:microsoft.com/office/officeart/2005/8/layout/vList5"/>
    <dgm:cxn modelId="{1108D7B0-4767-4792-AC79-CD5952E04B85}" type="presParOf" srcId="{517CED0E-4EFA-4F02-A0F7-4094753D90E3}" destId="{D3B82D14-C091-41E0-A393-3AFC6936B6E1}" srcOrd="0" destOrd="0" presId="urn:microsoft.com/office/officeart/2005/8/layout/vList5"/>
    <dgm:cxn modelId="{E2544D43-FD09-404E-A4D8-6FB6740AA9C1}" type="presParOf" srcId="{517CED0E-4EFA-4F02-A0F7-4094753D90E3}" destId="{E8D2D6FF-1304-4C5A-9E72-7B42B1E3BF3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BE9064-721A-44CC-AF14-D5F4D6EDDAC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E54D28BC-00DD-4295-AA38-BEF4ABC4DC7B}">
      <dgm:prSet phldrT="[Text]" custT="1"/>
      <dgm:spPr>
        <a:solidFill>
          <a:srgbClr val="00B050"/>
        </a:solidFill>
      </dgm:spPr>
      <dgm:t>
        <a:bodyPr/>
        <a:lstStyle/>
        <a:p>
          <a:pPr algn="ctr"/>
          <a:r>
            <a:rPr lang="en-US" sz="2000" dirty="0" err="1"/>
            <a:t>Sumber</a:t>
          </a:r>
          <a:r>
            <a:rPr lang="en-US" sz="2000" dirty="0"/>
            <a:t> </a:t>
          </a:r>
          <a:r>
            <a:rPr lang="en-US" sz="2000" dirty="0" err="1"/>
            <a:t>karbohidrat</a:t>
          </a:r>
          <a:r>
            <a:rPr lang="en-US" sz="2000" dirty="0"/>
            <a:t> </a:t>
          </a:r>
          <a:r>
            <a:rPr lang="en-US" sz="2000" dirty="0" err="1"/>
            <a:t>kompleks</a:t>
          </a:r>
          <a:r>
            <a:rPr lang="en-US" sz="2000" dirty="0"/>
            <a:t> (</a:t>
          </a:r>
          <a:r>
            <a:rPr lang="en-US" sz="2000" dirty="0" err="1"/>
            <a:t>seperti</a:t>
          </a:r>
          <a:r>
            <a:rPr lang="en-US" sz="2000" dirty="0"/>
            <a:t> </a:t>
          </a:r>
          <a:r>
            <a:rPr lang="en-US" sz="2000" dirty="0" err="1"/>
            <a:t>nasi</a:t>
          </a:r>
          <a:r>
            <a:rPr lang="en-US" sz="2000" dirty="0"/>
            <a:t>, roti, </a:t>
          </a:r>
          <a:r>
            <a:rPr lang="en-US" sz="2000" dirty="0" err="1"/>
            <a:t>mie</a:t>
          </a:r>
          <a:r>
            <a:rPr lang="en-US" sz="2000" dirty="0"/>
            <a:t>, </a:t>
          </a:r>
          <a:r>
            <a:rPr lang="en-US" sz="2000" dirty="0" err="1"/>
            <a:t>kentang</a:t>
          </a:r>
          <a:r>
            <a:rPr lang="en-US" sz="2000" dirty="0"/>
            <a:t>, </a:t>
          </a:r>
          <a:r>
            <a:rPr lang="en-US" sz="2000" dirty="0" err="1"/>
            <a:t>singkong</a:t>
          </a:r>
          <a:r>
            <a:rPr lang="en-US" sz="2000" dirty="0"/>
            <a:t>, </a:t>
          </a:r>
          <a:r>
            <a:rPr lang="en-US" sz="2000" dirty="0" err="1"/>
            <a:t>dan</a:t>
          </a:r>
          <a:endParaRPr lang="en-US" sz="2000" dirty="0"/>
        </a:p>
        <a:p>
          <a:pPr algn="ctr"/>
          <a:r>
            <a:rPr lang="en-US" sz="2000" dirty="0" err="1"/>
            <a:t>ubi</a:t>
          </a:r>
          <a:r>
            <a:rPr lang="en-US" sz="2000" dirty="0"/>
            <a:t>)</a:t>
          </a:r>
          <a:endParaRPr lang="id-ID" sz="2000" dirty="0"/>
        </a:p>
      </dgm:t>
    </dgm:pt>
    <dgm:pt modelId="{F5E9F744-A68D-4240-B42C-F09C68C9FF7B}" type="parTrans" cxnId="{555D2491-FAF3-49BA-B856-00D6B65707BA}">
      <dgm:prSet/>
      <dgm:spPr/>
      <dgm:t>
        <a:bodyPr/>
        <a:lstStyle/>
        <a:p>
          <a:endParaRPr lang="id-ID"/>
        </a:p>
      </dgm:t>
    </dgm:pt>
    <dgm:pt modelId="{2DEB67E6-B045-4C73-ACD6-4E0685C55DB0}" type="sibTrans" cxnId="{555D2491-FAF3-49BA-B856-00D6B65707BA}">
      <dgm:prSet/>
      <dgm:spPr/>
      <dgm:t>
        <a:bodyPr/>
        <a:lstStyle/>
        <a:p>
          <a:endParaRPr lang="id-ID"/>
        </a:p>
      </dgm:t>
    </dgm:pt>
    <dgm:pt modelId="{53CB9E58-6612-4A66-B4D6-514968C2E5ED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000" dirty="0" err="1"/>
            <a:t>Sumber</a:t>
          </a:r>
          <a:r>
            <a:rPr lang="en-US" sz="2000" dirty="0"/>
            <a:t> protein </a:t>
          </a:r>
          <a:r>
            <a:rPr lang="en-US" sz="2000" dirty="0" err="1"/>
            <a:t>rendah</a:t>
          </a:r>
          <a:r>
            <a:rPr lang="en-US" sz="2000" dirty="0"/>
            <a:t> </a:t>
          </a:r>
          <a:r>
            <a:rPr lang="en-US" sz="2000" dirty="0" err="1"/>
            <a:t>lemak</a:t>
          </a:r>
          <a:r>
            <a:rPr lang="en-US" sz="2000" dirty="0"/>
            <a:t> (</a:t>
          </a:r>
          <a:r>
            <a:rPr lang="en-US" sz="2000" dirty="0" err="1"/>
            <a:t>seperti</a:t>
          </a:r>
          <a:r>
            <a:rPr lang="en-US" sz="2000" dirty="0"/>
            <a:t> </a:t>
          </a:r>
          <a:r>
            <a:rPr lang="en-US" sz="2000" dirty="0" err="1"/>
            <a:t>ikan</a:t>
          </a:r>
          <a:r>
            <a:rPr lang="en-US" sz="2000" dirty="0"/>
            <a:t>, </a:t>
          </a:r>
          <a:r>
            <a:rPr lang="en-US" sz="2000" dirty="0" err="1"/>
            <a:t>ayam</a:t>
          </a:r>
          <a:r>
            <a:rPr lang="en-US" sz="2000" dirty="0"/>
            <a:t> </a:t>
          </a:r>
          <a:r>
            <a:rPr lang="en-US" sz="2000" dirty="0" err="1"/>
            <a:t>tanpa</a:t>
          </a:r>
          <a:r>
            <a:rPr lang="en-US" sz="2000" dirty="0"/>
            <a:t> </a:t>
          </a:r>
          <a:r>
            <a:rPr lang="en-US" sz="2000" dirty="0" err="1"/>
            <a:t>kulit</a:t>
          </a:r>
          <a:r>
            <a:rPr lang="en-US" sz="2000" dirty="0"/>
            <a:t>, </a:t>
          </a:r>
          <a:r>
            <a:rPr lang="en-US" sz="2000" dirty="0" err="1"/>
            <a:t>susu</a:t>
          </a:r>
          <a:r>
            <a:rPr lang="en-US" sz="2000" dirty="0"/>
            <a:t> skim, </a:t>
          </a:r>
          <a:r>
            <a:rPr lang="en-US" sz="2000" dirty="0" err="1"/>
            <a:t>tempe,tahu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kacang-kacangan</a:t>
          </a:r>
          <a:endParaRPr lang="id-ID" sz="2000" dirty="0"/>
        </a:p>
      </dgm:t>
    </dgm:pt>
    <dgm:pt modelId="{DFCC67C4-8366-49AC-905F-876F7B31D62D}" type="parTrans" cxnId="{E2814771-92C0-402D-86F8-4A33A0BCC168}">
      <dgm:prSet/>
      <dgm:spPr/>
      <dgm:t>
        <a:bodyPr/>
        <a:lstStyle/>
        <a:p>
          <a:endParaRPr lang="id-ID"/>
        </a:p>
      </dgm:t>
    </dgm:pt>
    <dgm:pt modelId="{4B8EF1E2-349A-43F1-B9B1-AE0E760CF249}" type="sibTrans" cxnId="{E2814771-92C0-402D-86F8-4A33A0BCC168}">
      <dgm:prSet/>
      <dgm:spPr/>
      <dgm:t>
        <a:bodyPr/>
        <a:lstStyle/>
        <a:p>
          <a:endParaRPr lang="id-ID"/>
        </a:p>
      </dgm:t>
    </dgm:pt>
    <dgm:pt modelId="{29F04D2B-9503-4B40-A6D2-FBBE9736BEA0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sv-SE" sz="2000" dirty="0"/>
            <a:t>Sumber lemak dalam jumlah terbatas seperti makanan diolah dengan cara </a:t>
          </a:r>
          <a:r>
            <a:rPr lang="en-US" sz="2000" dirty="0" err="1"/>
            <a:t>dipanggang</a:t>
          </a:r>
          <a:r>
            <a:rPr lang="en-US" sz="2000" dirty="0"/>
            <a:t>, </a:t>
          </a:r>
          <a:r>
            <a:rPr lang="en-US" sz="2000" dirty="0" err="1"/>
            <a:t>dikukus</a:t>
          </a:r>
          <a:r>
            <a:rPr lang="en-US" sz="2000" dirty="0"/>
            <a:t>, </a:t>
          </a:r>
          <a:r>
            <a:rPr lang="en-US" sz="2000" dirty="0" err="1"/>
            <a:t>disetup</a:t>
          </a:r>
          <a:r>
            <a:rPr lang="en-US" sz="2000" dirty="0"/>
            <a:t>, </a:t>
          </a:r>
          <a:r>
            <a:rPr lang="en-US" sz="2000" dirty="0" err="1"/>
            <a:t>direbus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dibakar</a:t>
          </a:r>
          <a:r>
            <a:rPr lang="en-US" sz="2000" dirty="0"/>
            <a:t>.</a:t>
          </a:r>
          <a:endParaRPr lang="id-ID" sz="2000" dirty="0"/>
        </a:p>
      </dgm:t>
    </dgm:pt>
    <dgm:pt modelId="{1A8B6412-64E2-42A3-815E-83CF27A096AA}" type="parTrans" cxnId="{EF8649A7-6CF7-4B1F-ADCA-E611FD725B57}">
      <dgm:prSet/>
      <dgm:spPr/>
      <dgm:t>
        <a:bodyPr/>
        <a:lstStyle/>
        <a:p>
          <a:endParaRPr lang="id-ID"/>
        </a:p>
      </dgm:t>
    </dgm:pt>
    <dgm:pt modelId="{1E4FAEBC-A034-4163-B113-C0816DC8BD53}" type="sibTrans" cxnId="{EF8649A7-6CF7-4B1F-ADCA-E611FD725B57}">
      <dgm:prSet/>
      <dgm:spPr/>
      <dgm:t>
        <a:bodyPr/>
        <a:lstStyle/>
        <a:p>
          <a:endParaRPr lang="id-ID"/>
        </a:p>
      </dgm:t>
    </dgm:pt>
    <dgm:pt modelId="{B4617556-F6F1-4ED2-AF74-F46A5236E500}" type="pres">
      <dgm:prSet presAssocID="{86BE9064-721A-44CC-AF14-D5F4D6EDDAC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F9343D-B135-4DED-8C98-6A74A9D7BC2A}" type="pres">
      <dgm:prSet presAssocID="{E54D28BC-00DD-4295-AA38-BEF4ABC4DC7B}" presName="node" presStyleLbl="node1" presStyleIdx="0" presStyleCnt="3" custScaleY="71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F85C6-196E-4779-8C44-66C846352D17}" type="pres">
      <dgm:prSet presAssocID="{2DEB67E6-B045-4C73-ACD6-4E0685C55DB0}" presName="sibTrans" presStyleCnt="0"/>
      <dgm:spPr/>
    </dgm:pt>
    <dgm:pt modelId="{0264EF6A-A6F3-4F97-8364-E7BB4AEAE592}" type="pres">
      <dgm:prSet presAssocID="{53CB9E58-6612-4A66-B4D6-514968C2E5ED}" presName="node" presStyleLbl="node1" presStyleIdx="1" presStyleCnt="3" custScaleX="102114" custScaleY="708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B35D4B-E50B-41D5-9F52-BF844829BD4C}" type="pres">
      <dgm:prSet presAssocID="{4B8EF1E2-349A-43F1-B9B1-AE0E760CF249}" presName="sibTrans" presStyleCnt="0"/>
      <dgm:spPr/>
    </dgm:pt>
    <dgm:pt modelId="{716571F6-DC12-4D55-A955-92B09EF98200}" type="pres">
      <dgm:prSet presAssocID="{29F04D2B-9503-4B40-A6D2-FBBE9736BEA0}" presName="node" presStyleLbl="node1" presStyleIdx="2" presStyleCnt="3" custScaleX="103331" custScaleY="743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566002-8256-463C-87EC-2819574BA667}" type="presOf" srcId="{86BE9064-721A-44CC-AF14-D5F4D6EDDAC6}" destId="{B4617556-F6F1-4ED2-AF74-F46A5236E500}" srcOrd="0" destOrd="0" presId="urn:microsoft.com/office/officeart/2005/8/layout/default"/>
    <dgm:cxn modelId="{D51E2DED-7ACB-4D23-980A-B94BDD9E0D31}" type="presOf" srcId="{53CB9E58-6612-4A66-B4D6-514968C2E5ED}" destId="{0264EF6A-A6F3-4F97-8364-E7BB4AEAE592}" srcOrd="0" destOrd="0" presId="urn:microsoft.com/office/officeart/2005/8/layout/default"/>
    <dgm:cxn modelId="{EF8649A7-6CF7-4B1F-ADCA-E611FD725B57}" srcId="{86BE9064-721A-44CC-AF14-D5F4D6EDDAC6}" destId="{29F04D2B-9503-4B40-A6D2-FBBE9736BEA0}" srcOrd="2" destOrd="0" parTransId="{1A8B6412-64E2-42A3-815E-83CF27A096AA}" sibTransId="{1E4FAEBC-A034-4163-B113-C0816DC8BD53}"/>
    <dgm:cxn modelId="{696BB82F-1756-4548-BE0F-546D5B2CB6BB}" type="presOf" srcId="{E54D28BC-00DD-4295-AA38-BEF4ABC4DC7B}" destId="{F4F9343D-B135-4DED-8C98-6A74A9D7BC2A}" srcOrd="0" destOrd="0" presId="urn:microsoft.com/office/officeart/2005/8/layout/default"/>
    <dgm:cxn modelId="{555D2491-FAF3-49BA-B856-00D6B65707BA}" srcId="{86BE9064-721A-44CC-AF14-D5F4D6EDDAC6}" destId="{E54D28BC-00DD-4295-AA38-BEF4ABC4DC7B}" srcOrd="0" destOrd="0" parTransId="{F5E9F744-A68D-4240-B42C-F09C68C9FF7B}" sibTransId="{2DEB67E6-B045-4C73-ACD6-4E0685C55DB0}"/>
    <dgm:cxn modelId="{A4A9BF4F-FF09-4B67-A709-2781C58566F2}" type="presOf" srcId="{29F04D2B-9503-4B40-A6D2-FBBE9736BEA0}" destId="{716571F6-DC12-4D55-A955-92B09EF98200}" srcOrd="0" destOrd="0" presId="urn:microsoft.com/office/officeart/2005/8/layout/default"/>
    <dgm:cxn modelId="{E2814771-92C0-402D-86F8-4A33A0BCC168}" srcId="{86BE9064-721A-44CC-AF14-D5F4D6EDDAC6}" destId="{53CB9E58-6612-4A66-B4D6-514968C2E5ED}" srcOrd="1" destOrd="0" parTransId="{DFCC67C4-8366-49AC-905F-876F7B31D62D}" sibTransId="{4B8EF1E2-349A-43F1-B9B1-AE0E760CF249}"/>
    <dgm:cxn modelId="{EA2CB24C-D37C-48A1-B422-C08C7BA1EFD7}" type="presParOf" srcId="{B4617556-F6F1-4ED2-AF74-F46A5236E500}" destId="{F4F9343D-B135-4DED-8C98-6A74A9D7BC2A}" srcOrd="0" destOrd="0" presId="urn:microsoft.com/office/officeart/2005/8/layout/default"/>
    <dgm:cxn modelId="{FAB04392-9BA7-4C6D-87B6-D01102743AF8}" type="presParOf" srcId="{B4617556-F6F1-4ED2-AF74-F46A5236E500}" destId="{79EF85C6-196E-4779-8C44-66C846352D17}" srcOrd="1" destOrd="0" presId="urn:microsoft.com/office/officeart/2005/8/layout/default"/>
    <dgm:cxn modelId="{992C5D47-31DB-4691-864C-30A498B9E459}" type="presParOf" srcId="{B4617556-F6F1-4ED2-AF74-F46A5236E500}" destId="{0264EF6A-A6F3-4F97-8364-E7BB4AEAE592}" srcOrd="2" destOrd="0" presId="urn:microsoft.com/office/officeart/2005/8/layout/default"/>
    <dgm:cxn modelId="{FC9A04C2-D8B9-4BCE-BF3D-EB75DA193CEE}" type="presParOf" srcId="{B4617556-F6F1-4ED2-AF74-F46A5236E500}" destId="{2CB35D4B-E50B-41D5-9F52-BF844829BD4C}" srcOrd="3" destOrd="0" presId="urn:microsoft.com/office/officeart/2005/8/layout/default"/>
    <dgm:cxn modelId="{FADB3F09-7643-49DF-91C1-31D39074CCDE}" type="presParOf" srcId="{B4617556-F6F1-4ED2-AF74-F46A5236E500}" destId="{716571F6-DC12-4D55-A955-92B09EF9820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53ED23-02BD-41FE-A33B-FC4FA58FEAB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3A5BEFC-BE02-4D21-A396-831732B6B4CB}">
      <dgm:prSet phldrT="[Text]" custT="1"/>
      <dgm:spPr>
        <a:solidFill>
          <a:srgbClr val="00B050"/>
        </a:solidFill>
      </dgm:spPr>
      <dgm:t>
        <a:bodyPr/>
        <a:lstStyle/>
        <a:p>
          <a:endParaRPr lang="id-ID" sz="2000" dirty="0"/>
        </a:p>
      </dgm:t>
    </dgm:pt>
    <dgm:pt modelId="{B55283BE-F3E5-40A4-B6A7-1A4FBE418AC6}" type="parTrans" cxnId="{56938A00-7F03-4113-B32C-BE27F5C1CDE0}">
      <dgm:prSet/>
      <dgm:spPr/>
      <dgm:t>
        <a:bodyPr/>
        <a:lstStyle/>
        <a:p>
          <a:endParaRPr lang="id-ID"/>
        </a:p>
      </dgm:t>
    </dgm:pt>
    <dgm:pt modelId="{79CF781A-AB8E-4142-B73F-30335C59FDCF}" type="sibTrans" cxnId="{56938A00-7F03-4113-B32C-BE27F5C1CDE0}">
      <dgm:prSet/>
      <dgm:spPr/>
      <dgm:t>
        <a:bodyPr/>
        <a:lstStyle/>
        <a:p>
          <a:endParaRPr lang="id-ID"/>
        </a:p>
      </dgm:t>
    </dgm:pt>
    <dgm:pt modelId="{6C28D2CC-B4BB-451E-9B7D-6EC0141D05B2}">
      <dgm:prSet phldrT="[Text]" custT="1"/>
      <dgm:spPr>
        <a:solidFill>
          <a:srgbClr val="00B050">
            <a:alpha val="30000"/>
          </a:srgbClr>
        </a:solidFill>
      </dgm:spPr>
      <dgm:t>
        <a:bodyPr/>
        <a:lstStyle/>
        <a:p>
          <a:pPr algn="just"/>
          <a:r>
            <a:rPr lang="en-US" sz="1600" dirty="0" err="1" smtClean="0"/>
            <a:t>Gula</a:t>
          </a:r>
          <a:r>
            <a:rPr lang="en-US" sz="1600" dirty="0" smtClean="0"/>
            <a:t> </a:t>
          </a:r>
          <a:r>
            <a:rPr lang="en-US" sz="1600" dirty="0" err="1" smtClean="0"/>
            <a:t>sederhana</a:t>
          </a:r>
          <a:r>
            <a:rPr lang="en-US" sz="1600" dirty="0" smtClean="0"/>
            <a:t> </a:t>
          </a:r>
          <a:r>
            <a:rPr lang="en-US" sz="1600" dirty="0" err="1" smtClean="0"/>
            <a:t>seperti</a:t>
          </a:r>
          <a:r>
            <a:rPr lang="en-US" sz="1600" dirty="0" smtClean="0"/>
            <a:t> </a:t>
          </a:r>
          <a:r>
            <a:rPr lang="en-US" sz="1600" dirty="0" err="1" smtClean="0"/>
            <a:t>gula</a:t>
          </a:r>
          <a:r>
            <a:rPr lang="en-US" sz="1600" dirty="0" smtClean="0"/>
            <a:t> </a:t>
          </a:r>
          <a:r>
            <a:rPr lang="en-US" sz="1600" dirty="0" err="1" smtClean="0"/>
            <a:t>pasir</a:t>
          </a:r>
          <a:r>
            <a:rPr lang="en-US" sz="1600" dirty="0" smtClean="0"/>
            <a:t> </a:t>
          </a:r>
          <a:r>
            <a:rPr lang="en-US" sz="1600" dirty="0" err="1" smtClean="0"/>
            <a:t>dan</a:t>
          </a:r>
          <a:r>
            <a:rPr lang="en-US" sz="1600" dirty="0" smtClean="0"/>
            <a:t> </a:t>
          </a:r>
          <a:r>
            <a:rPr lang="en-US" sz="1600" dirty="0" err="1" smtClean="0"/>
            <a:t>gula</a:t>
          </a:r>
          <a:r>
            <a:rPr lang="en-US" sz="1600" dirty="0" smtClean="0"/>
            <a:t> </a:t>
          </a:r>
          <a:r>
            <a:rPr lang="en-US" sz="1600" dirty="0" err="1" smtClean="0"/>
            <a:t>merah</a:t>
          </a:r>
          <a:endParaRPr lang="id-ID" sz="1600" dirty="0"/>
        </a:p>
      </dgm:t>
    </dgm:pt>
    <dgm:pt modelId="{42C7F782-7B2D-4B19-AF7C-7870ED9AEC0A}" type="parTrans" cxnId="{FB3D1E49-C419-4104-B791-02422F840B4D}">
      <dgm:prSet/>
      <dgm:spPr/>
      <dgm:t>
        <a:bodyPr/>
        <a:lstStyle/>
        <a:p>
          <a:endParaRPr lang="id-ID"/>
        </a:p>
      </dgm:t>
    </dgm:pt>
    <dgm:pt modelId="{34988BCC-FE94-410D-8751-2F931E9F6B6E}" type="sibTrans" cxnId="{FB3D1E49-C419-4104-B791-02422F840B4D}">
      <dgm:prSet/>
      <dgm:spPr/>
      <dgm:t>
        <a:bodyPr/>
        <a:lstStyle/>
        <a:p>
          <a:endParaRPr lang="id-ID"/>
        </a:p>
      </dgm:t>
    </dgm:pt>
    <dgm:pt modelId="{62C46137-50C4-4180-9F45-DBBB123848BC}">
      <dgm:prSet phldrT="[Text]" custT="1"/>
      <dgm:spPr>
        <a:solidFill>
          <a:srgbClr val="7030A0"/>
        </a:solidFill>
      </dgm:spPr>
      <dgm:t>
        <a:bodyPr/>
        <a:lstStyle/>
        <a:p>
          <a:endParaRPr lang="id-ID" sz="2000" dirty="0"/>
        </a:p>
      </dgm:t>
    </dgm:pt>
    <dgm:pt modelId="{94B7A78C-DA27-41F2-A377-E8F7E37585AE}" type="parTrans" cxnId="{02BA2D3F-5120-4DA2-89D1-590DCEFC6B2B}">
      <dgm:prSet/>
      <dgm:spPr/>
      <dgm:t>
        <a:bodyPr/>
        <a:lstStyle/>
        <a:p>
          <a:endParaRPr lang="id-ID"/>
        </a:p>
      </dgm:t>
    </dgm:pt>
    <dgm:pt modelId="{5B138519-8CEF-4B38-BF78-DE0FFEB43940}" type="sibTrans" cxnId="{02BA2D3F-5120-4DA2-89D1-590DCEFC6B2B}">
      <dgm:prSet/>
      <dgm:spPr/>
      <dgm:t>
        <a:bodyPr/>
        <a:lstStyle/>
        <a:p>
          <a:endParaRPr lang="id-ID"/>
        </a:p>
      </dgm:t>
    </dgm:pt>
    <dgm:pt modelId="{1CCCD471-8A5D-4457-ACA0-6F3D98668007}">
      <dgm:prSet phldrT="[Text]" custT="1"/>
      <dgm:spPr>
        <a:solidFill>
          <a:srgbClr val="7030A0">
            <a:alpha val="30000"/>
          </a:srgbClr>
        </a:solidFill>
      </dgm:spPr>
      <dgm:t>
        <a:bodyPr/>
        <a:lstStyle/>
        <a:p>
          <a:pPr algn="just"/>
          <a:r>
            <a:rPr lang="en-US" sz="1600" dirty="0" err="1" smtClean="0"/>
            <a:t>Makanan</a:t>
          </a:r>
          <a:r>
            <a:rPr lang="en-US" sz="1600" dirty="0" smtClean="0"/>
            <a:t> yang </a:t>
          </a:r>
          <a:r>
            <a:rPr lang="en-US" sz="1600" dirty="0" err="1" smtClean="0"/>
            <a:t>mengandung</a:t>
          </a:r>
          <a:r>
            <a:rPr lang="en-US" sz="1600" dirty="0" smtClean="0"/>
            <a:t> </a:t>
          </a:r>
          <a:r>
            <a:rPr lang="en-US" sz="1600" dirty="0" err="1" smtClean="0"/>
            <a:t>banyak</a:t>
          </a:r>
          <a:r>
            <a:rPr lang="en-US" sz="1600" dirty="0" smtClean="0"/>
            <a:t> </a:t>
          </a:r>
          <a:r>
            <a:rPr lang="en-US" sz="1600" dirty="0" err="1" smtClean="0"/>
            <a:t>lemak</a:t>
          </a:r>
          <a:endParaRPr lang="id-ID" sz="1600" dirty="0"/>
        </a:p>
      </dgm:t>
    </dgm:pt>
    <dgm:pt modelId="{B84D865A-5697-41B3-BAD9-EA93A3D431E0}" type="parTrans" cxnId="{D202FF52-62AE-4A83-B4BA-2AF17C3BDFEF}">
      <dgm:prSet/>
      <dgm:spPr/>
      <dgm:t>
        <a:bodyPr/>
        <a:lstStyle/>
        <a:p>
          <a:endParaRPr lang="id-ID"/>
        </a:p>
      </dgm:t>
    </dgm:pt>
    <dgm:pt modelId="{D74FCF4B-9466-4B9D-BF6E-C82B0F8B324D}" type="sibTrans" cxnId="{D202FF52-62AE-4A83-B4BA-2AF17C3BDFEF}">
      <dgm:prSet/>
      <dgm:spPr/>
      <dgm:t>
        <a:bodyPr/>
        <a:lstStyle/>
        <a:p>
          <a:endParaRPr lang="id-ID"/>
        </a:p>
      </dgm:t>
    </dgm:pt>
    <dgm:pt modelId="{ED19334B-0804-4769-BF64-ACE480861069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id-ID" sz="2000" dirty="0"/>
        </a:p>
      </dgm:t>
    </dgm:pt>
    <dgm:pt modelId="{1C4617CC-C6C3-4D7A-A2BD-A85F11CB8AB0}" type="parTrans" cxnId="{AD92BC89-ABB0-4AE4-B3FC-9F16E928FDCD}">
      <dgm:prSet/>
      <dgm:spPr/>
      <dgm:t>
        <a:bodyPr/>
        <a:lstStyle/>
        <a:p>
          <a:endParaRPr lang="en-US"/>
        </a:p>
      </dgm:t>
    </dgm:pt>
    <dgm:pt modelId="{A2422EF9-29EA-4E96-B234-05183FF7C831}" type="sibTrans" cxnId="{AD92BC89-ABB0-4AE4-B3FC-9F16E928FDCD}">
      <dgm:prSet/>
      <dgm:spPr/>
      <dgm:t>
        <a:bodyPr/>
        <a:lstStyle/>
        <a:p>
          <a:endParaRPr lang="en-US"/>
        </a:p>
      </dgm:t>
    </dgm:pt>
    <dgm:pt modelId="{7975E4F9-3CBF-4A0B-8F29-7984BA9E6992}">
      <dgm:prSet phldrT="[Text]" custT="1"/>
      <dgm:spPr>
        <a:solidFill>
          <a:schemeClr val="accent5">
            <a:lumMod val="60000"/>
            <a:lumOff val="40000"/>
            <a:alpha val="30000"/>
          </a:schemeClr>
        </a:solidFill>
      </dgm:spPr>
      <dgm:t>
        <a:bodyPr/>
        <a:lstStyle/>
        <a:p>
          <a:r>
            <a:rPr lang="en-US" sz="1600" dirty="0" err="1" smtClean="0"/>
            <a:t>Makanan</a:t>
          </a:r>
          <a:r>
            <a:rPr lang="en-US" sz="1600" dirty="0" smtClean="0"/>
            <a:t> yang </a:t>
          </a:r>
          <a:r>
            <a:rPr lang="en-US" sz="1600" dirty="0" err="1" smtClean="0"/>
            <a:t>mengandung</a:t>
          </a:r>
          <a:r>
            <a:rPr lang="en-US" sz="1600" dirty="0" smtClean="0"/>
            <a:t> </a:t>
          </a:r>
          <a:r>
            <a:rPr lang="en-US" sz="1600" dirty="0" err="1" smtClean="0"/>
            <a:t>natrium</a:t>
          </a:r>
          <a:endParaRPr lang="id-ID" sz="1600" dirty="0"/>
        </a:p>
      </dgm:t>
    </dgm:pt>
    <dgm:pt modelId="{6B465DCE-CC29-4517-9597-702FF4408047}" type="parTrans" cxnId="{5F2F6750-55F0-42BF-8CB4-ABCDC4F70563}">
      <dgm:prSet/>
      <dgm:spPr/>
      <dgm:t>
        <a:bodyPr/>
        <a:lstStyle/>
        <a:p>
          <a:endParaRPr lang="en-US"/>
        </a:p>
      </dgm:t>
    </dgm:pt>
    <dgm:pt modelId="{8D43E218-82EC-4012-A460-A387494FF0B9}" type="sibTrans" cxnId="{5F2F6750-55F0-42BF-8CB4-ABCDC4F70563}">
      <dgm:prSet/>
      <dgm:spPr/>
      <dgm:t>
        <a:bodyPr/>
        <a:lstStyle/>
        <a:p>
          <a:endParaRPr lang="en-US"/>
        </a:p>
      </dgm:t>
    </dgm:pt>
    <dgm:pt modelId="{8F34A06E-DCDE-4457-B574-A22ACE8C8AF4}" type="pres">
      <dgm:prSet presAssocID="{5A53ED23-02BD-41FE-A33B-FC4FA58FEA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307B42-5323-4560-9AB8-2CF1D4639488}" type="pres">
      <dgm:prSet presAssocID="{D3A5BEFC-BE02-4D21-A396-831732B6B4CB}" presName="linNode" presStyleCnt="0"/>
      <dgm:spPr/>
    </dgm:pt>
    <dgm:pt modelId="{8D88AC5C-E842-4EE2-9DBA-3D8FC3C2F23F}" type="pres">
      <dgm:prSet presAssocID="{D3A5BEFC-BE02-4D21-A396-831732B6B4CB}" presName="parentText" presStyleLbl="node1" presStyleIdx="0" presStyleCnt="3" custScaleX="76632" custScaleY="209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75E5B-36E6-47D5-BD4A-8504EDA48F7E}" type="pres">
      <dgm:prSet presAssocID="{D3A5BEFC-BE02-4D21-A396-831732B6B4CB}" presName="descendantText" presStyleLbl="alignAccFollowNode1" presStyleIdx="0" presStyleCnt="3" custScaleX="110538" custScaleY="319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51239-1ECC-4505-B65D-CC2253C3B5F9}" type="pres">
      <dgm:prSet presAssocID="{79CF781A-AB8E-4142-B73F-30335C59FDCF}" presName="sp" presStyleCnt="0"/>
      <dgm:spPr/>
    </dgm:pt>
    <dgm:pt modelId="{61C5D6EE-74FA-488E-9F83-4D817FA48066}" type="pres">
      <dgm:prSet presAssocID="{62C46137-50C4-4180-9F45-DBBB123848BC}" presName="linNode" presStyleCnt="0"/>
      <dgm:spPr/>
    </dgm:pt>
    <dgm:pt modelId="{21FD8FB1-F283-44AB-BD8A-21AF8ECD45B9}" type="pres">
      <dgm:prSet presAssocID="{62C46137-50C4-4180-9F45-DBBB123848BC}" presName="parentText" presStyleLbl="node1" presStyleIdx="1" presStyleCnt="3" custScaleX="111025" custScaleY="180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35DA6E-27BB-49EF-BC33-3A6DA9E87D49}" type="pres">
      <dgm:prSet presAssocID="{62C46137-50C4-4180-9F45-DBBB123848BC}" presName="descendantText" presStyleLbl="alignAccFollowNode1" presStyleIdx="1" presStyleCnt="3" custScaleX="165699" custScaleY="328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6717F-4065-4AC8-BAEB-45C0D7EA79B4}" type="pres">
      <dgm:prSet presAssocID="{5B138519-8CEF-4B38-BF78-DE0FFEB43940}" presName="sp" presStyleCnt="0"/>
      <dgm:spPr/>
    </dgm:pt>
    <dgm:pt modelId="{392F9F88-204E-4C2A-A8D9-AD29CE4CFF00}" type="pres">
      <dgm:prSet presAssocID="{ED19334B-0804-4769-BF64-ACE480861069}" presName="linNode" presStyleCnt="0"/>
      <dgm:spPr/>
    </dgm:pt>
    <dgm:pt modelId="{4A7D92D9-9638-483C-ABB5-ADDA06FA912D}" type="pres">
      <dgm:prSet presAssocID="{ED19334B-0804-4769-BF64-ACE480861069}" presName="parentText" presStyleLbl="node1" presStyleIdx="2" presStyleCnt="3" custScaleX="92323" custScaleY="187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A797F-2442-4CD4-9616-EECB1C1ED78B}" type="pres">
      <dgm:prSet presAssocID="{ED19334B-0804-4769-BF64-ACE480861069}" presName="descendantText" presStyleLbl="alignAccFollowNode1" presStyleIdx="2" presStyleCnt="3" custScaleX="135280" custScaleY="30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49F423-D5AE-4E85-8AD1-0472B5A3DD7C}" type="presOf" srcId="{D3A5BEFC-BE02-4D21-A396-831732B6B4CB}" destId="{8D88AC5C-E842-4EE2-9DBA-3D8FC3C2F23F}" srcOrd="0" destOrd="0" presId="urn:microsoft.com/office/officeart/2005/8/layout/vList5"/>
    <dgm:cxn modelId="{D202FF52-62AE-4A83-B4BA-2AF17C3BDFEF}" srcId="{62C46137-50C4-4180-9F45-DBBB123848BC}" destId="{1CCCD471-8A5D-4457-ACA0-6F3D98668007}" srcOrd="0" destOrd="0" parTransId="{B84D865A-5697-41B3-BAD9-EA93A3D431E0}" sibTransId="{D74FCF4B-9466-4B9D-BF6E-C82B0F8B324D}"/>
    <dgm:cxn modelId="{CE931B06-7D82-4AEE-9A51-F32C5E9F05D2}" type="presOf" srcId="{5A53ED23-02BD-41FE-A33B-FC4FA58FEABA}" destId="{8F34A06E-DCDE-4457-B574-A22ACE8C8AF4}" srcOrd="0" destOrd="0" presId="urn:microsoft.com/office/officeart/2005/8/layout/vList5"/>
    <dgm:cxn modelId="{56938A00-7F03-4113-B32C-BE27F5C1CDE0}" srcId="{5A53ED23-02BD-41FE-A33B-FC4FA58FEABA}" destId="{D3A5BEFC-BE02-4D21-A396-831732B6B4CB}" srcOrd="0" destOrd="0" parTransId="{B55283BE-F3E5-40A4-B6A7-1A4FBE418AC6}" sibTransId="{79CF781A-AB8E-4142-B73F-30335C59FDCF}"/>
    <dgm:cxn modelId="{FB3D1E49-C419-4104-B791-02422F840B4D}" srcId="{D3A5BEFC-BE02-4D21-A396-831732B6B4CB}" destId="{6C28D2CC-B4BB-451E-9B7D-6EC0141D05B2}" srcOrd="0" destOrd="0" parTransId="{42C7F782-7B2D-4B19-AF7C-7870ED9AEC0A}" sibTransId="{34988BCC-FE94-410D-8751-2F931E9F6B6E}"/>
    <dgm:cxn modelId="{02BA2D3F-5120-4DA2-89D1-590DCEFC6B2B}" srcId="{5A53ED23-02BD-41FE-A33B-FC4FA58FEABA}" destId="{62C46137-50C4-4180-9F45-DBBB123848BC}" srcOrd="1" destOrd="0" parTransId="{94B7A78C-DA27-41F2-A377-E8F7E37585AE}" sibTransId="{5B138519-8CEF-4B38-BF78-DE0FFEB43940}"/>
    <dgm:cxn modelId="{617B92F9-07F7-4C42-87BB-9042F4460054}" type="presOf" srcId="{ED19334B-0804-4769-BF64-ACE480861069}" destId="{4A7D92D9-9638-483C-ABB5-ADDA06FA912D}" srcOrd="0" destOrd="0" presId="urn:microsoft.com/office/officeart/2005/8/layout/vList5"/>
    <dgm:cxn modelId="{7C83D766-CB6E-4DAA-B914-EE25D3DB080F}" type="presOf" srcId="{1CCCD471-8A5D-4457-ACA0-6F3D98668007}" destId="{0A35DA6E-27BB-49EF-BC33-3A6DA9E87D49}" srcOrd="0" destOrd="0" presId="urn:microsoft.com/office/officeart/2005/8/layout/vList5"/>
    <dgm:cxn modelId="{017D7876-61C2-48C6-9BF2-5036151C283B}" type="presOf" srcId="{62C46137-50C4-4180-9F45-DBBB123848BC}" destId="{21FD8FB1-F283-44AB-BD8A-21AF8ECD45B9}" srcOrd="0" destOrd="0" presId="urn:microsoft.com/office/officeart/2005/8/layout/vList5"/>
    <dgm:cxn modelId="{9118FA57-EB63-41B7-B25F-7ABDDD6A79F7}" type="presOf" srcId="{6C28D2CC-B4BB-451E-9B7D-6EC0141D05B2}" destId="{7E175E5B-36E6-47D5-BD4A-8504EDA48F7E}" srcOrd="0" destOrd="0" presId="urn:microsoft.com/office/officeart/2005/8/layout/vList5"/>
    <dgm:cxn modelId="{03B21A7B-646F-4487-9F33-4FF5B09AABD1}" type="presOf" srcId="{7975E4F9-3CBF-4A0B-8F29-7984BA9E6992}" destId="{0F6A797F-2442-4CD4-9616-EECB1C1ED78B}" srcOrd="0" destOrd="0" presId="urn:microsoft.com/office/officeart/2005/8/layout/vList5"/>
    <dgm:cxn modelId="{5F2F6750-55F0-42BF-8CB4-ABCDC4F70563}" srcId="{ED19334B-0804-4769-BF64-ACE480861069}" destId="{7975E4F9-3CBF-4A0B-8F29-7984BA9E6992}" srcOrd="0" destOrd="0" parTransId="{6B465DCE-CC29-4517-9597-702FF4408047}" sibTransId="{8D43E218-82EC-4012-A460-A387494FF0B9}"/>
    <dgm:cxn modelId="{AD92BC89-ABB0-4AE4-B3FC-9F16E928FDCD}" srcId="{5A53ED23-02BD-41FE-A33B-FC4FA58FEABA}" destId="{ED19334B-0804-4769-BF64-ACE480861069}" srcOrd="2" destOrd="0" parTransId="{1C4617CC-C6C3-4D7A-A2BD-A85F11CB8AB0}" sibTransId="{A2422EF9-29EA-4E96-B234-05183FF7C831}"/>
    <dgm:cxn modelId="{5E35E6F2-136D-409C-97DE-AE78E782AB99}" type="presParOf" srcId="{8F34A06E-DCDE-4457-B574-A22ACE8C8AF4}" destId="{B7307B42-5323-4560-9AB8-2CF1D4639488}" srcOrd="0" destOrd="0" presId="urn:microsoft.com/office/officeart/2005/8/layout/vList5"/>
    <dgm:cxn modelId="{5F3A2313-4BD1-4521-86B3-59DC4EF18A0A}" type="presParOf" srcId="{B7307B42-5323-4560-9AB8-2CF1D4639488}" destId="{8D88AC5C-E842-4EE2-9DBA-3D8FC3C2F23F}" srcOrd="0" destOrd="0" presId="urn:microsoft.com/office/officeart/2005/8/layout/vList5"/>
    <dgm:cxn modelId="{67ACC139-BA68-4B70-B79A-155555FE76F2}" type="presParOf" srcId="{B7307B42-5323-4560-9AB8-2CF1D4639488}" destId="{7E175E5B-36E6-47D5-BD4A-8504EDA48F7E}" srcOrd="1" destOrd="0" presId="urn:microsoft.com/office/officeart/2005/8/layout/vList5"/>
    <dgm:cxn modelId="{9084F9E7-4772-4143-8F1F-0323DB39D0EE}" type="presParOf" srcId="{8F34A06E-DCDE-4457-B574-A22ACE8C8AF4}" destId="{96651239-1ECC-4505-B65D-CC2253C3B5F9}" srcOrd="1" destOrd="0" presId="urn:microsoft.com/office/officeart/2005/8/layout/vList5"/>
    <dgm:cxn modelId="{EBE8E7EB-34F7-4857-B17B-CB493692A7FA}" type="presParOf" srcId="{8F34A06E-DCDE-4457-B574-A22ACE8C8AF4}" destId="{61C5D6EE-74FA-488E-9F83-4D817FA48066}" srcOrd="2" destOrd="0" presId="urn:microsoft.com/office/officeart/2005/8/layout/vList5"/>
    <dgm:cxn modelId="{72DED68B-3086-4C33-8887-1DE7485623F5}" type="presParOf" srcId="{61C5D6EE-74FA-488E-9F83-4D817FA48066}" destId="{21FD8FB1-F283-44AB-BD8A-21AF8ECD45B9}" srcOrd="0" destOrd="0" presId="urn:microsoft.com/office/officeart/2005/8/layout/vList5"/>
    <dgm:cxn modelId="{857AD55F-792D-48EC-A437-BD6B458659E9}" type="presParOf" srcId="{61C5D6EE-74FA-488E-9F83-4D817FA48066}" destId="{0A35DA6E-27BB-49EF-BC33-3A6DA9E87D49}" srcOrd="1" destOrd="0" presId="urn:microsoft.com/office/officeart/2005/8/layout/vList5"/>
    <dgm:cxn modelId="{9EB06D04-6BF9-48DC-A09F-BB22179856D5}" type="presParOf" srcId="{8F34A06E-DCDE-4457-B574-A22ACE8C8AF4}" destId="{5796717F-4065-4AC8-BAEB-45C0D7EA79B4}" srcOrd="3" destOrd="0" presId="urn:microsoft.com/office/officeart/2005/8/layout/vList5"/>
    <dgm:cxn modelId="{BC5B0C37-DF2B-4998-B094-9B037F11AC0F}" type="presParOf" srcId="{8F34A06E-DCDE-4457-B574-A22ACE8C8AF4}" destId="{392F9F88-204E-4C2A-A8D9-AD29CE4CFF00}" srcOrd="4" destOrd="0" presId="urn:microsoft.com/office/officeart/2005/8/layout/vList5"/>
    <dgm:cxn modelId="{84AB4F20-0DB8-4199-8C48-6DB3077418A5}" type="presParOf" srcId="{392F9F88-204E-4C2A-A8D9-AD29CE4CFF00}" destId="{4A7D92D9-9638-483C-ABB5-ADDA06FA912D}" srcOrd="0" destOrd="0" presId="urn:microsoft.com/office/officeart/2005/8/layout/vList5"/>
    <dgm:cxn modelId="{48697141-9CA6-43B9-9216-AA687F4B6FD8}" type="presParOf" srcId="{392F9F88-204E-4C2A-A8D9-AD29CE4CFF00}" destId="{0F6A797F-2442-4CD4-9616-EECB1C1ED78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75E5B-36E6-47D5-BD4A-8504EDA48F7E}">
      <dsp:nvSpPr>
        <dsp:cNvPr id="0" name=""/>
        <dsp:cNvSpPr/>
      </dsp:nvSpPr>
      <dsp:spPr>
        <a:xfrm rot="5400000">
          <a:off x="3479855" y="-1690686"/>
          <a:ext cx="741787" cy="4325447"/>
        </a:xfrm>
        <a:prstGeom prst="round2SameRect">
          <a:avLst/>
        </a:prstGeom>
        <a:solidFill>
          <a:srgbClr val="00B050">
            <a:alpha val="3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/>
            <a:t>Sumber</a:t>
          </a:r>
          <a:r>
            <a:rPr lang="en-US" sz="1600" kern="1200" dirty="0"/>
            <a:t> </a:t>
          </a:r>
          <a:r>
            <a:rPr lang="en-US" sz="1600" kern="1200" dirty="0" err="1"/>
            <a:t>tenaga</a:t>
          </a:r>
          <a:r>
            <a:rPr lang="en-US" sz="1600" kern="1200" dirty="0"/>
            <a:t> </a:t>
          </a:r>
          <a:r>
            <a:rPr lang="en-US" sz="1600" kern="1200" dirty="0" err="1"/>
            <a:t>utama</a:t>
          </a:r>
          <a:r>
            <a:rPr lang="en-US" sz="1600" kern="1200" dirty="0"/>
            <a:t> yang </a:t>
          </a:r>
          <a:r>
            <a:rPr lang="en-US" sz="1600" kern="1200" dirty="0" err="1"/>
            <a:t>dicerna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tubuh</a:t>
          </a:r>
          <a:r>
            <a:rPr lang="en-US" sz="1600" kern="1200" dirty="0"/>
            <a:t> </a:t>
          </a:r>
          <a:r>
            <a:rPr lang="en-US" sz="1600" kern="1200" dirty="0" err="1"/>
            <a:t>kurang</a:t>
          </a:r>
          <a:r>
            <a:rPr lang="en-US" sz="1600" kern="1200" dirty="0"/>
            <a:t> </a:t>
          </a:r>
          <a:r>
            <a:rPr lang="en-US" sz="1600" kern="1200" dirty="0" err="1"/>
            <a:t>lebih</a:t>
          </a:r>
          <a:r>
            <a:rPr lang="en-US" sz="1600" kern="1200" dirty="0"/>
            <a:t> </a:t>
          </a:r>
          <a:r>
            <a:rPr lang="en-US" sz="1600" kern="1200" dirty="0" err="1"/>
            <a:t>selama</a:t>
          </a:r>
          <a:r>
            <a:rPr lang="en-US" sz="1600" kern="1200" dirty="0"/>
            <a:t> 1-3 jam</a:t>
          </a:r>
          <a:endParaRPr lang="id-ID" sz="1600" kern="1200" dirty="0"/>
        </a:p>
      </dsp:txBody>
      <dsp:txXfrm rot="-5400000">
        <a:off x="1688026" y="137354"/>
        <a:ext cx="4289236" cy="669365"/>
      </dsp:txXfrm>
    </dsp:sp>
    <dsp:sp modelId="{8D88AC5C-E842-4EE2-9DBA-3D8FC3C2F23F}">
      <dsp:nvSpPr>
        <dsp:cNvPr id="0" name=""/>
        <dsp:cNvSpPr/>
      </dsp:nvSpPr>
      <dsp:spPr>
        <a:xfrm>
          <a:off x="1269" y="1756"/>
          <a:ext cx="1686755" cy="940562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Karbohidrat</a:t>
          </a:r>
          <a:endParaRPr lang="id-ID" sz="2000" kern="1200" dirty="0"/>
        </a:p>
      </dsp:txBody>
      <dsp:txXfrm>
        <a:off x="47183" y="47670"/>
        <a:ext cx="1594927" cy="848734"/>
      </dsp:txXfrm>
    </dsp:sp>
    <dsp:sp modelId="{0A35DA6E-27BB-49EF-BC33-3A6DA9E87D49}">
      <dsp:nvSpPr>
        <dsp:cNvPr id="0" name=""/>
        <dsp:cNvSpPr/>
      </dsp:nvSpPr>
      <dsp:spPr>
        <a:xfrm rot="5400000">
          <a:off x="3162704" y="-438336"/>
          <a:ext cx="1461730" cy="4438716"/>
        </a:xfrm>
        <a:prstGeom prst="round2SameRect">
          <a:avLst/>
        </a:prstGeom>
        <a:solidFill>
          <a:srgbClr val="7030A0">
            <a:alpha val="3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/>
            <a:t>Dibutuhkan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pertumbuhan</a:t>
          </a:r>
          <a:r>
            <a:rPr lang="en-US" sz="1600" kern="1200" dirty="0"/>
            <a:t>, </a:t>
          </a:r>
          <a:r>
            <a:rPr lang="en-US" sz="1600" kern="1200" dirty="0" err="1"/>
            <a:t>perkembangan</a:t>
          </a:r>
          <a:r>
            <a:rPr lang="en-US" sz="1600" kern="1200" dirty="0"/>
            <a:t>, </a:t>
          </a:r>
          <a:r>
            <a:rPr lang="en-US" sz="1600" kern="1200" dirty="0" err="1"/>
            <a:t>pembentukan</a:t>
          </a:r>
          <a:r>
            <a:rPr lang="en-US" sz="1600" kern="1200" dirty="0"/>
            <a:t> </a:t>
          </a:r>
          <a:r>
            <a:rPr lang="en-US" sz="1600" kern="1200" dirty="0" err="1"/>
            <a:t>otot</a:t>
          </a:r>
          <a:r>
            <a:rPr lang="en-US" sz="1600" kern="1200" dirty="0"/>
            <a:t>, </a:t>
          </a:r>
          <a:r>
            <a:rPr lang="en-US" sz="1600" kern="1200" dirty="0" err="1"/>
            <a:t>pembentukan</a:t>
          </a:r>
          <a:r>
            <a:rPr lang="en-US" sz="1600" kern="1200" dirty="0"/>
            <a:t> </a:t>
          </a:r>
          <a:r>
            <a:rPr lang="en-US" sz="1600" kern="1200" dirty="0" err="1"/>
            <a:t>sel-sel</a:t>
          </a:r>
          <a:r>
            <a:rPr lang="en-US" sz="1600" kern="1200" dirty="0"/>
            <a:t> </a:t>
          </a:r>
          <a:r>
            <a:rPr lang="en-US" sz="1600" kern="1200" dirty="0" err="1"/>
            <a:t>darah</a:t>
          </a:r>
          <a:r>
            <a:rPr lang="en-US" sz="1600" kern="1200" dirty="0"/>
            <a:t> </a:t>
          </a:r>
          <a:r>
            <a:rPr lang="en-US" sz="1600" kern="1200" dirty="0" err="1"/>
            <a:t>merah</a:t>
          </a:r>
          <a:r>
            <a:rPr lang="en-US" sz="1600" kern="1200" dirty="0"/>
            <a:t>, </a:t>
          </a:r>
          <a:r>
            <a:rPr lang="en-US" sz="1600" kern="1200" dirty="0" err="1"/>
            <a:t>enzim</a:t>
          </a:r>
          <a:r>
            <a:rPr lang="en-US" sz="1600" kern="1200" dirty="0"/>
            <a:t>, </a:t>
          </a:r>
          <a:r>
            <a:rPr lang="en-US" sz="1600" kern="1200" dirty="0" err="1"/>
            <a:t>hormon</a:t>
          </a:r>
          <a:r>
            <a:rPr lang="en-US" sz="1600" kern="1200" dirty="0"/>
            <a:t>,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jaringan-jaringan</a:t>
          </a:r>
          <a:r>
            <a:rPr lang="en-US" sz="1600" kern="1200" dirty="0"/>
            <a:t> </a:t>
          </a:r>
          <a:r>
            <a:rPr lang="en-US" sz="1600" kern="1200" dirty="0" err="1"/>
            <a:t>tubuh</a:t>
          </a:r>
          <a:r>
            <a:rPr lang="en-US" sz="1600" kern="1200" dirty="0"/>
            <a:t> </a:t>
          </a:r>
          <a:r>
            <a:rPr lang="en-US" sz="1600" kern="1200" dirty="0" err="1"/>
            <a:t>lainnya</a:t>
          </a:r>
          <a:r>
            <a:rPr lang="en-US" sz="1600" kern="1200" dirty="0"/>
            <a:t>, </a:t>
          </a:r>
          <a:r>
            <a:rPr lang="en-US" sz="1600" kern="1200" dirty="0" err="1"/>
            <a:t>serta</a:t>
          </a:r>
          <a:r>
            <a:rPr lang="en-US" sz="1600" kern="1200" dirty="0"/>
            <a:t> </a:t>
          </a:r>
          <a:r>
            <a:rPr lang="en-US" sz="1600" kern="1200" dirty="0" err="1"/>
            <a:t>pertahanan</a:t>
          </a:r>
          <a:r>
            <a:rPr lang="en-US" sz="1600" kern="1200" dirty="0"/>
            <a:t> </a:t>
          </a:r>
          <a:r>
            <a:rPr lang="en-US" sz="1600" kern="1200" dirty="0" err="1"/>
            <a:t>tubuh</a:t>
          </a:r>
          <a:r>
            <a:rPr lang="en-US" sz="1600" kern="1200" dirty="0"/>
            <a:t> </a:t>
          </a:r>
          <a:r>
            <a:rPr lang="en-US" sz="1600" kern="1200" dirty="0" err="1"/>
            <a:t>terhadap</a:t>
          </a:r>
          <a:r>
            <a:rPr lang="en-US" sz="1600" kern="1200" dirty="0"/>
            <a:t> </a:t>
          </a:r>
          <a:r>
            <a:rPr lang="en-US" sz="1600" kern="1200" dirty="0" err="1"/>
            <a:t>penyakit</a:t>
          </a:r>
          <a:endParaRPr lang="id-ID" sz="1600" kern="1200" dirty="0"/>
        </a:p>
      </dsp:txBody>
      <dsp:txXfrm rot="-5400000">
        <a:off x="1674211" y="1121513"/>
        <a:ext cx="4367360" cy="1319018"/>
      </dsp:txXfrm>
    </dsp:sp>
    <dsp:sp modelId="{21FD8FB1-F283-44AB-BD8A-21AF8ECD45B9}">
      <dsp:nvSpPr>
        <dsp:cNvPr id="0" name=""/>
        <dsp:cNvSpPr/>
      </dsp:nvSpPr>
      <dsp:spPr>
        <a:xfrm>
          <a:off x="1269" y="1112620"/>
          <a:ext cx="1672941" cy="1336802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Protein</a:t>
          </a:r>
          <a:endParaRPr lang="id-ID" sz="2000" kern="1200" dirty="0"/>
        </a:p>
      </dsp:txBody>
      <dsp:txXfrm>
        <a:off x="66526" y="1177877"/>
        <a:ext cx="1542427" cy="1206288"/>
      </dsp:txXfrm>
    </dsp:sp>
    <dsp:sp modelId="{0F6A797F-2442-4CD4-9616-EECB1C1ED78B}">
      <dsp:nvSpPr>
        <dsp:cNvPr id="0" name=""/>
        <dsp:cNvSpPr/>
      </dsp:nvSpPr>
      <dsp:spPr>
        <a:xfrm rot="5400000">
          <a:off x="3531023" y="810323"/>
          <a:ext cx="744823" cy="4414799"/>
        </a:xfrm>
        <a:prstGeom prst="round2SameRect">
          <a:avLst/>
        </a:prstGeom>
        <a:solidFill>
          <a:schemeClr val="accent5">
            <a:lumMod val="60000"/>
            <a:lumOff val="40000"/>
            <a:alpha val="3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/>
            <a:t>Dibutuhkan</a:t>
          </a:r>
          <a:r>
            <a:rPr lang="en-US" sz="1600" kern="1200" dirty="0"/>
            <a:t> </a:t>
          </a:r>
          <a:r>
            <a:rPr lang="en-US" sz="1600" kern="1200" dirty="0" err="1"/>
            <a:t>sebagai</a:t>
          </a:r>
          <a:r>
            <a:rPr lang="en-US" sz="1600" kern="1200" dirty="0"/>
            <a:t> </a:t>
          </a:r>
          <a:r>
            <a:rPr lang="en-US" sz="1600" kern="1200" dirty="0" err="1"/>
            <a:t>sumber</a:t>
          </a:r>
          <a:r>
            <a:rPr lang="en-US" sz="1600" kern="1200" dirty="0"/>
            <a:t> </a:t>
          </a:r>
          <a:r>
            <a:rPr lang="en-US" sz="1600" kern="1200" dirty="0" err="1"/>
            <a:t>energi</a:t>
          </a:r>
          <a:r>
            <a:rPr lang="en-US" sz="1600" kern="1200" dirty="0"/>
            <a:t> yang </a:t>
          </a:r>
          <a:r>
            <a:rPr lang="en-US" sz="1600" kern="1200" dirty="0" err="1"/>
            <a:t>berjangka</a:t>
          </a:r>
          <a:r>
            <a:rPr lang="en-US" sz="1600" kern="1200" dirty="0"/>
            <a:t> </a:t>
          </a:r>
          <a:r>
            <a:rPr lang="en-US" sz="1600" kern="1200" dirty="0" err="1"/>
            <a:t>waktu</a:t>
          </a:r>
          <a:r>
            <a:rPr lang="en-US" sz="1600" kern="1200" dirty="0"/>
            <a:t> lama</a:t>
          </a:r>
          <a:endParaRPr lang="id-ID" sz="1600" kern="1200" dirty="0"/>
        </a:p>
      </dsp:txBody>
      <dsp:txXfrm rot="-5400000">
        <a:off x="1696036" y="2681670"/>
        <a:ext cx="4378440" cy="672105"/>
      </dsp:txXfrm>
    </dsp:sp>
    <dsp:sp modelId="{4A7D92D9-9638-483C-ABB5-ADDA06FA912D}">
      <dsp:nvSpPr>
        <dsp:cNvPr id="0" name=""/>
        <dsp:cNvSpPr/>
      </dsp:nvSpPr>
      <dsp:spPr>
        <a:xfrm>
          <a:off x="1269" y="2619725"/>
          <a:ext cx="1694766" cy="795995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Lemak</a:t>
          </a:r>
          <a:endParaRPr lang="id-ID" sz="2000" kern="1200" dirty="0"/>
        </a:p>
      </dsp:txBody>
      <dsp:txXfrm>
        <a:off x="40126" y="2658582"/>
        <a:ext cx="1617052" cy="718281"/>
      </dsp:txXfrm>
    </dsp:sp>
    <dsp:sp modelId="{E8D2D6FF-1304-4C5A-9E72-7B42B1E3BF3F}">
      <dsp:nvSpPr>
        <dsp:cNvPr id="0" name=""/>
        <dsp:cNvSpPr/>
      </dsp:nvSpPr>
      <dsp:spPr>
        <a:xfrm rot="5400000">
          <a:off x="3469409" y="1768668"/>
          <a:ext cx="868052" cy="4414799"/>
        </a:xfrm>
        <a:prstGeom prst="round2SameRect">
          <a:avLst/>
        </a:prstGeom>
        <a:solidFill>
          <a:schemeClr val="accent2">
            <a:lumMod val="75000"/>
            <a:alpha val="3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/>
            <a:t>Berperan</a:t>
          </a:r>
          <a:r>
            <a:rPr lang="en-US" sz="1600" kern="1200" dirty="0"/>
            <a:t> </a:t>
          </a:r>
          <a:r>
            <a:rPr lang="en-US" sz="1600" kern="1200" dirty="0" err="1"/>
            <a:t>penting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mengatur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membantu</a:t>
          </a:r>
          <a:r>
            <a:rPr lang="en-US" sz="1600" kern="1200" dirty="0"/>
            <a:t> </a:t>
          </a:r>
          <a:r>
            <a:rPr lang="en-US" sz="1600" kern="1200" dirty="0" err="1"/>
            <a:t>reaksi</a:t>
          </a:r>
          <a:r>
            <a:rPr lang="en-US" sz="1600" kern="1200" dirty="0"/>
            <a:t> </a:t>
          </a:r>
          <a:r>
            <a:rPr lang="en-US" sz="1600" kern="1200" dirty="0" err="1"/>
            <a:t>kimia</a:t>
          </a:r>
          <a:r>
            <a:rPr lang="en-US" sz="1600" kern="1200" dirty="0"/>
            <a:t> </a:t>
          </a:r>
          <a:r>
            <a:rPr lang="en-US" sz="1600" kern="1200" dirty="0" err="1"/>
            <a:t>zat</a:t>
          </a:r>
          <a:r>
            <a:rPr lang="en-US" sz="1600" kern="1200" dirty="0"/>
            <a:t> </a:t>
          </a:r>
          <a:r>
            <a:rPr lang="en-US" sz="1600" kern="1200" dirty="0" err="1"/>
            <a:t>gizi</a:t>
          </a:r>
          <a:r>
            <a:rPr lang="en-US" sz="1600" kern="1200" dirty="0"/>
            <a:t> </a:t>
          </a:r>
          <a:r>
            <a:rPr lang="en-US" sz="1600" kern="1200" dirty="0" err="1"/>
            <a:t>penghasil</a:t>
          </a:r>
          <a:r>
            <a:rPr lang="en-US" sz="1600" kern="1200" dirty="0"/>
            <a:t> </a:t>
          </a:r>
          <a:r>
            <a:rPr lang="en-US" sz="1600" kern="1200" dirty="0" err="1"/>
            <a:t>energi</a:t>
          </a:r>
          <a:r>
            <a:rPr lang="en-US" sz="1600" kern="1200" dirty="0"/>
            <a:t>.</a:t>
          </a:r>
          <a:endParaRPr lang="id-ID" sz="1600" kern="1200" dirty="0"/>
        </a:p>
      </dsp:txBody>
      <dsp:txXfrm rot="-5400000">
        <a:off x="1696036" y="3584417"/>
        <a:ext cx="4372424" cy="783302"/>
      </dsp:txXfrm>
    </dsp:sp>
    <dsp:sp modelId="{D3B82D14-C091-41E0-A393-3AFC6936B6E1}">
      <dsp:nvSpPr>
        <dsp:cNvPr id="0" name=""/>
        <dsp:cNvSpPr/>
      </dsp:nvSpPr>
      <dsp:spPr>
        <a:xfrm>
          <a:off x="1269" y="3523558"/>
          <a:ext cx="1694766" cy="905019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Vitamin </a:t>
          </a:r>
          <a:r>
            <a:rPr lang="en-US" sz="2100" kern="1200" dirty="0" err="1"/>
            <a:t>dan</a:t>
          </a:r>
          <a:r>
            <a:rPr lang="en-US" sz="2100" kern="1200" dirty="0"/>
            <a:t> mineral</a:t>
          </a:r>
          <a:endParaRPr lang="id-ID" sz="2100" kern="1200" dirty="0"/>
        </a:p>
      </dsp:txBody>
      <dsp:txXfrm>
        <a:off x="45448" y="3567737"/>
        <a:ext cx="1606408" cy="816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9343D-B135-4DED-8C98-6A74A9D7BC2A}">
      <dsp:nvSpPr>
        <dsp:cNvPr id="0" name=""/>
        <dsp:cNvSpPr/>
      </dsp:nvSpPr>
      <dsp:spPr>
        <a:xfrm>
          <a:off x="1928" y="258024"/>
          <a:ext cx="3383821" cy="14565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Sumber</a:t>
          </a:r>
          <a:r>
            <a:rPr lang="en-US" sz="2000" kern="1200" dirty="0"/>
            <a:t> </a:t>
          </a:r>
          <a:r>
            <a:rPr lang="en-US" sz="2000" kern="1200" dirty="0" err="1"/>
            <a:t>karbohidrat</a:t>
          </a:r>
          <a:r>
            <a:rPr lang="en-US" sz="2000" kern="1200" dirty="0"/>
            <a:t> </a:t>
          </a:r>
          <a:r>
            <a:rPr lang="en-US" sz="2000" kern="1200" dirty="0" err="1"/>
            <a:t>kompleks</a:t>
          </a:r>
          <a:r>
            <a:rPr lang="en-US" sz="2000" kern="1200" dirty="0"/>
            <a:t> (</a:t>
          </a:r>
          <a:r>
            <a:rPr lang="en-US" sz="2000" kern="1200" dirty="0" err="1"/>
            <a:t>seperti</a:t>
          </a:r>
          <a:r>
            <a:rPr lang="en-US" sz="2000" kern="1200" dirty="0"/>
            <a:t> </a:t>
          </a:r>
          <a:r>
            <a:rPr lang="en-US" sz="2000" kern="1200" dirty="0" err="1"/>
            <a:t>nasi</a:t>
          </a:r>
          <a:r>
            <a:rPr lang="en-US" sz="2000" kern="1200" dirty="0"/>
            <a:t>, roti, </a:t>
          </a:r>
          <a:r>
            <a:rPr lang="en-US" sz="2000" kern="1200" dirty="0" err="1"/>
            <a:t>mie</a:t>
          </a:r>
          <a:r>
            <a:rPr lang="en-US" sz="2000" kern="1200" dirty="0"/>
            <a:t>, </a:t>
          </a:r>
          <a:r>
            <a:rPr lang="en-US" sz="2000" kern="1200" dirty="0" err="1"/>
            <a:t>kentang</a:t>
          </a:r>
          <a:r>
            <a:rPr lang="en-US" sz="2000" kern="1200" dirty="0"/>
            <a:t>, </a:t>
          </a:r>
          <a:r>
            <a:rPr lang="en-US" sz="2000" kern="1200" dirty="0" err="1"/>
            <a:t>singkong</a:t>
          </a:r>
          <a:r>
            <a:rPr lang="en-US" sz="2000" kern="1200" dirty="0"/>
            <a:t>, </a:t>
          </a:r>
          <a:r>
            <a:rPr lang="en-US" sz="2000" kern="1200" dirty="0" err="1"/>
            <a:t>dan</a:t>
          </a:r>
          <a:endParaRPr lang="en-US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ubi</a:t>
          </a:r>
          <a:r>
            <a:rPr lang="en-US" sz="2000" kern="1200" dirty="0"/>
            <a:t>)</a:t>
          </a:r>
          <a:endParaRPr lang="id-ID" sz="2000" kern="1200" dirty="0"/>
        </a:p>
      </dsp:txBody>
      <dsp:txXfrm>
        <a:off x="1928" y="258024"/>
        <a:ext cx="3383821" cy="1456511"/>
      </dsp:txXfrm>
    </dsp:sp>
    <dsp:sp modelId="{0264EF6A-A6F3-4F97-8364-E7BB4AEAE592}">
      <dsp:nvSpPr>
        <dsp:cNvPr id="0" name=""/>
        <dsp:cNvSpPr/>
      </dsp:nvSpPr>
      <dsp:spPr>
        <a:xfrm>
          <a:off x="3724132" y="267556"/>
          <a:ext cx="3455355" cy="1437447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Sumber</a:t>
          </a:r>
          <a:r>
            <a:rPr lang="en-US" sz="2000" kern="1200" dirty="0"/>
            <a:t> protein </a:t>
          </a:r>
          <a:r>
            <a:rPr lang="en-US" sz="2000" kern="1200" dirty="0" err="1"/>
            <a:t>rendah</a:t>
          </a:r>
          <a:r>
            <a:rPr lang="en-US" sz="2000" kern="1200" dirty="0"/>
            <a:t> </a:t>
          </a:r>
          <a:r>
            <a:rPr lang="en-US" sz="2000" kern="1200" dirty="0" err="1"/>
            <a:t>lemak</a:t>
          </a:r>
          <a:r>
            <a:rPr lang="en-US" sz="2000" kern="1200" dirty="0"/>
            <a:t> (</a:t>
          </a:r>
          <a:r>
            <a:rPr lang="en-US" sz="2000" kern="1200" dirty="0" err="1"/>
            <a:t>seperti</a:t>
          </a:r>
          <a:r>
            <a:rPr lang="en-US" sz="2000" kern="1200" dirty="0"/>
            <a:t> </a:t>
          </a:r>
          <a:r>
            <a:rPr lang="en-US" sz="2000" kern="1200" dirty="0" err="1"/>
            <a:t>ikan</a:t>
          </a:r>
          <a:r>
            <a:rPr lang="en-US" sz="2000" kern="1200" dirty="0"/>
            <a:t>, </a:t>
          </a:r>
          <a:r>
            <a:rPr lang="en-US" sz="2000" kern="1200" dirty="0" err="1"/>
            <a:t>ayam</a:t>
          </a:r>
          <a:r>
            <a:rPr lang="en-US" sz="2000" kern="1200" dirty="0"/>
            <a:t> </a:t>
          </a:r>
          <a:r>
            <a:rPr lang="en-US" sz="2000" kern="1200" dirty="0" err="1"/>
            <a:t>tanpa</a:t>
          </a:r>
          <a:r>
            <a:rPr lang="en-US" sz="2000" kern="1200" dirty="0"/>
            <a:t> </a:t>
          </a:r>
          <a:r>
            <a:rPr lang="en-US" sz="2000" kern="1200" dirty="0" err="1"/>
            <a:t>kulit</a:t>
          </a:r>
          <a:r>
            <a:rPr lang="en-US" sz="2000" kern="1200" dirty="0"/>
            <a:t>, </a:t>
          </a:r>
          <a:r>
            <a:rPr lang="en-US" sz="2000" kern="1200" dirty="0" err="1"/>
            <a:t>susu</a:t>
          </a:r>
          <a:r>
            <a:rPr lang="en-US" sz="2000" kern="1200" dirty="0"/>
            <a:t> skim, </a:t>
          </a:r>
          <a:r>
            <a:rPr lang="en-US" sz="2000" kern="1200" dirty="0" err="1"/>
            <a:t>tempe,tahu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kacang-kacangan</a:t>
          </a:r>
          <a:endParaRPr lang="id-ID" sz="2000" kern="1200" dirty="0"/>
        </a:p>
      </dsp:txBody>
      <dsp:txXfrm>
        <a:off x="3724132" y="267556"/>
        <a:ext cx="3455355" cy="1437447"/>
      </dsp:txXfrm>
    </dsp:sp>
    <dsp:sp modelId="{716571F6-DC12-4D55-A955-92B09EF98200}">
      <dsp:nvSpPr>
        <dsp:cNvPr id="0" name=""/>
        <dsp:cNvSpPr/>
      </dsp:nvSpPr>
      <dsp:spPr>
        <a:xfrm>
          <a:off x="1842439" y="2052918"/>
          <a:ext cx="3496536" cy="1509461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/>
            <a:t>Sumber lemak dalam jumlah terbatas seperti makanan diolah dengan cara </a:t>
          </a:r>
          <a:r>
            <a:rPr lang="en-US" sz="2000" kern="1200" dirty="0" err="1"/>
            <a:t>dipanggang</a:t>
          </a:r>
          <a:r>
            <a:rPr lang="en-US" sz="2000" kern="1200" dirty="0"/>
            <a:t>, </a:t>
          </a:r>
          <a:r>
            <a:rPr lang="en-US" sz="2000" kern="1200" dirty="0" err="1"/>
            <a:t>dikukus</a:t>
          </a:r>
          <a:r>
            <a:rPr lang="en-US" sz="2000" kern="1200" dirty="0"/>
            <a:t>, </a:t>
          </a:r>
          <a:r>
            <a:rPr lang="en-US" sz="2000" kern="1200" dirty="0" err="1"/>
            <a:t>disetup</a:t>
          </a:r>
          <a:r>
            <a:rPr lang="en-US" sz="2000" kern="1200" dirty="0"/>
            <a:t>, </a:t>
          </a:r>
          <a:r>
            <a:rPr lang="en-US" sz="2000" kern="1200" dirty="0" err="1"/>
            <a:t>direbus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dibakar</a:t>
          </a:r>
          <a:r>
            <a:rPr lang="en-US" sz="2000" kern="1200" dirty="0"/>
            <a:t>.</a:t>
          </a:r>
          <a:endParaRPr lang="id-ID" sz="2000" kern="1200" dirty="0"/>
        </a:p>
      </dsp:txBody>
      <dsp:txXfrm>
        <a:off x="1842439" y="2052918"/>
        <a:ext cx="3496536" cy="15094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75E5B-36E6-47D5-BD4A-8504EDA48F7E}">
      <dsp:nvSpPr>
        <dsp:cNvPr id="0" name=""/>
        <dsp:cNvSpPr/>
      </dsp:nvSpPr>
      <dsp:spPr>
        <a:xfrm rot="5400000">
          <a:off x="3375848" y="-1432646"/>
          <a:ext cx="949801" cy="4325447"/>
        </a:xfrm>
        <a:prstGeom prst="round2SameRect">
          <a:avLst/>
        </a:prstGeom>
        <a:solidFill>
          <a:srgbClr val="00B050">
            <a:alpha val="3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Gula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sederhana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seperti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gula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pasir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gula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merah</a:t>
          </a:r>
          <a:endParaRPr lang="id-ID" sz="1600" kern="1200" dirty="0"/>
        </a:p>
      </dsp:txBody>
      <dsp:txXfrm rot="-5400000">
        <a:off x="1688026" y="301541"/>
        <a:ext cx="4279082" cy="857071"/>
      </dsp:txXfrm>
    </dsp:sp>
    <dsp:sp modelId="{8D88AC5C-E842-4EE2-9DBA-3D8FC3C2F23F}">
      <dsp:nvSpPr>
        <dsp:cNvPr id="0" name=""/>
        <dsp:cNvSpPr/>
      </dsp:nvSpPr>
      <dsp:spPr>
        <a:xfrm>
          <a:off x="1269" y="339926"/>
          <a:ext cx="1686755" cy="780301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39360" y="378017"/>
        <a:ext cx="1610573" cy="704119"/>
      </dsp:txXfrm>
    </dsp:sp>
    <dsp:sp modelId="{0A35DA6E-27BB-49EF-BC33-3A6DA9E87D49}">
      <dsp:nvSpPr>
        <dsp:cNvPr id="0" name=""/>
        <dsp:cNvSpPr/>
      </dsp:nvSpPr>
      <dsp:spPr>
        <a:xfrm rot="5400000">
          <a:off x="3405288" y="-340056"/>
          <a:ext cx="976562" cy="4438716"/>
        </a:xfrm>
        <a:prstGeom prst="round2SameRect">
          <a:avLst/>
        </a:prstGeom>
        <a:solidFill>
          <a:srgbClr val="7030A0">
            <a:alpha val="3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Makanan</a:t>
          </a:r>
          <a:r>
            <a:rPr lang="en-US" sz="1600" kern="1200" dirty="0" smtClean="0"/>
            <a:t> yang </a:t>
          </a:r>
          <a:r>
            <a:rPr lang="en-US" sz="1600" kern="1200" dirty="0" err="1" smtClean="0"/>
            <a:t>mengandung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banyak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lemak</a:t>
          </a:r>
          <a:endParaRPr lang="id-ID" sz="1600" kern="1200" dirty="0"/>
        </a:p>
      </dsp:txBody>
      <dsp:txXfrm rot="-5400000">
        <a:off x="1674211" y="1438693"/>
        <a:ext cx="4391044" cy="881218"/>
      </dsp:txXfrm>
    </dsp:sp>
    <dsp:sp modelId="{21FD8FB1-F283-44AB-BD8A-21AF8ECD45B9}">
      <dsp:nvSpPr>
        <dsp:cNvPr id="0" name=""/>
        <dsp:cNvSpPr/>
      </dsp:nvSpPr>
      <dsp:spPr>
        <a:xfrm>
          <a:off x="1269" y="1544220"/>
          <a:ext cx="1672941" cy="670164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33984" y="1576935"/>
        <a:ext cx="1607511" cy="604734"/>
      </dsp:txXfrm>
    </dsp:sp>
    <dsp:sp modelId="{0F6A797F-2442-4CD4-9616-EECB1C1ED78B}">
      <dsp:nvSpPr>
        <dsp:cNvPr id="0" name=""/>
        <dsp:cNvSpPr/>
      </dsp:nvSpPr>
      <dsp:spPr>
        <a:xfrm rot="5400000">
          <a:off x="3447407" y="802255"/>
          <a:ext cx="912057" cy="4414799"/>
        </a:xfrm>
        <a:prstGeom prst="round2SameRect">
          <a:avLst/>
        </a:prstGeom>
        <a:solidFill>
          <a:schemeClr val="accent5">
            <a:lumMod val="60000"/>
            <a:lumOff val="40000"/>
            <a:alpha val="3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Makanan</a:t>
          </a:r>
          <a:r>
            <a:rPr lang="en-US" sz="1600" kern="1200" dirty="0" smtClean="0"/>
            <a:t> yang </a:t>
          </a:r>
          <a:r>
            <a:rPr lang="en-US" sz="1600" kern="1200" dirty="0" err="1" smtClean="0"/>
            <a:t>mengandung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natrium</a:t>
          </a:r>
          <a:endParaRPr lang="id-ID" sz="1600" kern="1200" dirty="0"/>
        </a:p>
      </dsp:txBody>
      <dsp:txXfrm rot="-5400000">
        <a:off x="1696037" y="2598149"/>
        <a:ext cx="4370276" cy="823011"/>
      </dsp:txXfrm>
    </dsp:sp>
    <dsp:sp modelId="{4A7D92D9-9638-483C-ABB5-ADDA06FA912D}">
      <dsp:nvSpPr>
        <dsp:cNvPr id="0" name=""/>
        <dsp:cNvSpPr/>
      </dsp:nvSpPr>
      <dsp:spPr>
        <a:xfrm>
          <a:off x="1269" y="2660526"/>
          <a:ext cx="1694766" cy="698256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35355" y="2694612"/>
        <a:ext cx="1626594" cy="630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‹#›</a:t>
            </a:fld>
            <a:endParaRPr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0053033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 smtClean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4</a:t>
            </a:fld>
            <a:endParaRPr lang="en-ID"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437469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 smtClean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14</a:t>
            </a:fld>
            <a:endParaRPr lang="en-ID"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36712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 smtClean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15</a:t>
            </a:fld>
            <a:endParaRPr lang="en-ID"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645928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 smtClean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16</a:t>
            </a:fld>
            <a:endParaRPr lang="en-ID"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645928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ID" sz="1400" b="0" i="0" u="none" strike="noStrike" cap="none" smtClean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17</a:t>
            </a:fld>
            <a:endParaRPr lang="en-ID" sz="1400" b="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645928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ubTitle" idx="1"/>
          </p:nvPr>
        </p:nvSpPr>
        <p:spPr>
          <a:xfrm>
            <a:off x="838080" y="1905120"/>
            <a:ext cx="1051524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7772040" cy="509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3"/>
          </p:nvPr>
        </p:nvSpPr>
        <p:spPr>
          <a:xfrm>
            <a:off x="622620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body" idx="2"/>
          </p:nvPr>
        </p:nvSpPr>
        <p:spPr>
          <a:xfrm>
            <a:off x="838080" y="413676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body" idx="4"/>
          </p:nvPr>
        </p:nvSpPr>
        <p:spPr>
          <a:xfrm>
            <a:off x="622620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body" idx="2"/>
          </p:nvPr>
        </p:nvSpPr>
        <p:spPr>
          <a:xfrm>
            <a:off x="439344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3"/>
          </p:nvPr>
        </p:nvSpPr>
        <p:spPr>
          <a:xfrm>
            <a:off x="794916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body" idx="4"/>
          </p:nvPr>
        </p:nvSpPr>
        <p:spPr>
          <a:xfrm>
            <a:off x="83808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body" idx="5"/>
          </p:nvPr>
        </p:nvSpPr>
        <p:spPr>
          <a:xfrm>
            <a:off x="439344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body" idx="6"/>
          </p:nvPr>
        </p:nvSpPr>
        <p:spPr>
          <a:xfrm>
            <a:off x="794916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A40CEF-1FF9-474D-8AB9-F5B96A9C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A638DB-AFE2-4043-868D-0FE4957BC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A6DF32-6DB5-C14C-AC51-7AF15152A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78BB8-7DEE-104F-9F38-D7640A254ACA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ADD3A3-068F-1842-8648-780CAC8F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83E50C-2B1F-DD48-B2FC-3FE679392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633D-138A-F747-822B-E697074C7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8E3F33-28B4-4D75-BB09-E04E54F1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B964-3B88-4EFA-B600-153D1EEED889}" type="datetime1">
              <a:rPr lang="en-US" altLang="zh-CN"/>
              <a:pPr>
                <a:defRPr/>
              </a:pPr>
              <a:t>9/22/2021</a:t>
            </a:fld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EACB2D-EAEA-432E-A0C6-959254271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982632-40B4-4556-ADB7-905A8FD95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C9565-639E-4C30-8295-2A33F81D94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5749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838080" y="1905120"/>
            <a:ext cx="1051524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0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1051524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2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7772040" cy="509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3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3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3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4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4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4"/>
          <p:cNvSpPr txBox="1">
            <a:spLocks noGrp="1"/>
          </p:cNvSpPr>
          <p:nvPr>
            <p:ph type="body" idx="3"/>
          </p:nvPr>
        </p:nvSpPr>
        <p:spPr>
          <a:xfrm>
            <a:off x="622620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5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35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35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body" idx="2"/>
          </p:nvPr>
        </p:nvSpPr>
        <p:spPr>
          <a:xfrm>
            <a:off x="838080" y="4136760"/>
            <a:ext cx="1051524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body" idx="2"/>
          </p:nvPr>
        </p:nvSpPr>
        <p:spPr>
          <a:xfrm>
            <a:off x="6226200" y="190512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body" idx="3"/>
          </p:nvPr>
        </p:nvSpPr>
        <p:spPr>
          <a:xfrm>
            <a:off x="83808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7"/>
          <p:cNvSpPr txBox="1">
            <a:spLocks noGrp="1"/>
          </p:cNvSpPr>
          <p:nvPr>
            <p:ph type="body" idx="4"/>
          </p:nvPr>
        </p:nvSpPr>
        <p:spPr>
          <a:xfrm>
            <a:off x="6226200" y="4136760"/>
            <a:ext cx="513108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38"/>
          <p:cNvSpPr txBox="1">
            <a:spLocks noGrp="1"/>
          </p:cNvSpPr>
          <p:nvPr>
            <p:ph type="body" idx="2"/>
          </p:nvPr>
        </p:nvSpPr>
        <p:spPr>
          <a:xfrm>
            <a:off x="439344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8"/>
          <p:cNvSpPr txBox="1">
            <a:spLocks noGrp="1"/>
          </p:cNvSpPr>
          <p:nvPr>
            <p:ph type="body" idx="3"/>
          </p:nvPr>
        </p:nvSpPr>
        <p:spPr>
          <a:xfrm>
            <a:off x="7949160" y="190512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body" idx="4"/>
          </p:nvPr>
        </p:nvSpPr>
        <p:spPr>
          <a:xfrm>
            <a:off x="83808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38"/>
          <p:cNvSpPr txBox="1">
            <a:spLocks noGrp="1"/>
          </p:cNvSpPr>
          <p:nvPr>
            <p:ph type="body" idx="5"/>
          </p:nvPr>
        </p:nvSpPr>
        <p:spPr>
          <a:xfrm>
            <a:off x="439344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8"/>
          <p:cNvSpPr txBox="1">
            <a:spLocks noGrp="1"/>
          </p:cNvSpPr>
          <p:nvPr>
            <p:ph type="body" idx="6"/>
          </p:nvPr>
        </p:nvSpPr>
        <p:spPr>
          <a:xfrm>
            <a:off x="7949160" y="4136760"/>
            <a:ext cx="3385800" cy="20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4"/>
          <a:srcRect/>
          <a:stretch>
            <a:fillRect/>
          </a:stretch>
        </p:blipFill>
        <p:spPr>
          <a:xfrm>
            <a:off x="9305280" y="329760"/>
            <a:ext cx="2048040" cy="10670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1;p11"/>
          <p:cNvCxnSpPr/>
          <p:nvPr/>
        </p:nvCxnSpPr>
        <p:spPr>
          <a:xfrm>
            <a:off x="838080" y="1576080"/>
            <a:ext cx="10515600" cy="360"/>
          </a:xfrm>
          <a:prstGeom prst="straightConnector1">
            <a:avLst/>
          </a:prstGeom>
          <a:noFill/>
          <a:ln w="127075" cap="flat" cmpd="sng">
            <a:solidFill>
              <a:srgbClr val="75C6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11"/>
          <p:cNvSpPr txBox="1">
            <a:spLocks noGrp="1"/>
          </p:cNvSpPr>
          <p:nvPr>
            <p:ph type="title"/>
          </p:nvPr>
        </p:nvSpPr>
        <p:spPr>
          <a:xfrm>
            <a:off x="1523880" y="2004480"/>
            <a:ext cx="9143640" cy="23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16" name="Google Shape;16;p11"/>
          <p:cNvCxnSpPr/>
          <p:nvPr/>
        </p:nvCxnSpPr>
        <p:spPr>
          <a:xfrm>
            <a:off x="838080" y="5880600"/>
            <a:ext cx="10515600" cy="360"/>
          </a:xfrm>
          <a:prstGeom prst="straightConnector1">
            <a:avLst/>
          </a:prstGeom>
          <a:noFill/>
          <a:ln w="127075" cap="flat" cmpd="sng">
            <a:solidFill>
              <a:srgbClr val="75C6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11"/>
          <p:cNvSpPr/>
          <p:nvPr/>
        </p:nvSpPr>
        <p:spPr>
          <a:xfrm>
            <a:off x="838080" y="6116760"/>
            <a:ext cx="1051524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ID" sz="1200" b="0" i="1" u="none" strike="noStrike" cap="none">
                <a:solidFill>
                  <a:srgbClr val="76717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Scaling-Up NCD Interventions in South-East Asia (SUNI-SEA) project has received funding from the European Union’s Horizon 2020 research and </a:t>
            </a:r>
            <a:r>
              <a:rPr lang="en-ID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/>
            </a:r>
            <a:br>
              <a:rPr lang="en-ID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ID" sz="1200" b="0" i="1" u="none" strike="noStrike" cap="none">
                <a:solidFill>
                  <a:srgbClr val="76717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innovation programme under grant agreement No 825026.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" name="Google Shape;18;p11"/>
          <p:cNvPicPr preferRelativeResize="0"/>
          <p:nvPr/>
        </p:nvPicPr>
        <p:blipFill rotWithShape="1">
          <a:blip r:embed="rId15"/>
          <a:srcRect/>
          <a:stretch>
            <a:fillRect/>
          </a:stretch>
        </p:blipFill>
        <p:spPr>
          <a:xfrm>
            <a:off x="838080" y="333720"/>
            <a:ext cx="1590480" cy="1062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74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4"/>
          <p:cNvPicPr preferRelativeResize="0"/>
          <p:nvPr/>
        </p:nvPicPr>
        <p:blipFill rotWithShape="1">
          <a:blip r:embed="rId12"/>
          <a:srcRect/>
          <a:stretch>
            <a:fillRect/>
          </a:stretch>
        </p:blipFill>
        <p:spPr>
          <a:xfrm>
            <a:off x="9305280" y="329760"/>
            <a:ext cx="2048040" cy="10670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4"/>
          <p:cNvCxnSpPr/>
          <p:nvPr/>
        </p:nvCxnSpPr>
        <p:spPr>
          <a:xfrm>
            <a:off x="838080" y="1576080"/>
            <a:ext cx="10515600" cy="360"/>
          </a:xfrm>
          <a:prstGeom prst="straightConnector1">
            <a:avLst/>
          </a:prstGeom>
          <a:noFill/>
          <a:ln w="127075" cap="flat" cmpd="sng">
            <a:solidFill>
              <a:srgbClr val="75C6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7772040" cy="109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838080" y="1905120"/>
            <a:ext cx="10515240" cy="427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B8B8B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7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>
            <a:spLocks noGrp="1"/>
          </p:cNvSpPr>
          <p:nvPr>
            <p:ph type="ctrTitle"/>
          </p:nvPr>
        </p:nvSpPr>
        <p:spPr>
          <a:xfrm>
            <a:off x="5568288" y="2066199"/>
            <a:ext cx="5940540" cy="1926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</a:pPr>
            <a:r>
              <a:rPr lang="en-US" sz="4800" dirty="0" err="1">
                <a:latin typeface="Arial Rounded MT Bold" pitchFamily="34" charset="0"/>
              </a:rPr>
              <a:t>Apek</a:t>
            </a:r>
            <a:r>
              <a:rPr lang="en-US" sz="4800" dirty="0">
                <a:latin typeface="Arial Rounded MT Bold" pitchFamily="34" charset="0"/>
              </a:rPr>
              <a:t> </a:t>
            </a:r>
            <a:r>
              <a:rPr lang="en-US" sz="4800" dirty="0" err="1">
                <a:latin typeface="Arial Rounded MT Bold" pitchFamily="34" charset="0"/>
              </a:rPr>
              <a:t>Gizi</a:t>
            </a:r>
            <a:r>
              <a:rPr lang="en-US" sz="4800" dirty="0">
                <a:latin typeface="Arial Rounded MT Bold" pitchFamily="34" charset="0"/>
              </a:rPr>
              <a:t> </a:t>
            </a:r>
            <a:r>
              <a:rPr lang="en-US" sz="4800" dirty="0" err="1">
                <a:latin typeface="Arial Rounded MT Bold" pitchFamily="34" charset="0"/>
              </a:rPr>
              <a:t>dalam</a:t>
            </a:r>
            <a:r>
              <a:rPr lang="en-US" sz="4800" dirty="0">
                <a:latin typeface="Arial Rounded MT Bold" pitchFamily="34" charset="0"/>
              </a:rPr>
              <a:t> </a:t>
            </a:r>
            <a:r>
              <a:rPr lang="en-US" sz="4800" dirty="0" err="1">
                <a:latin typeface="Arial Rounded MT Bold" pitchFamily="34" charset="0"/>
              </a:rPr>
              <a:t>Pencegahan</a:t>
            </a:r>
            <a:r>
              <a:rPr lang="en-US" sz="4800" dirty="0">
                <a:latin typeface="Arial Rounded MT Bold" pitchFamily="34" charset="0"/>
              </a:rPr>
              <a:t> </a:t>
            </a:r>
            <a:r>
              <a:rPr lang="en-US" sz="4800" dirty="0" err="1">
                <a:latin typeface="Arial Rounded MT Bold" pitchFamily="34" charset="0"/>
              </a:rPr>
              <a:t>dan</a:t>
            </a:r>
            <a:r>
              <a:rPr lang="en-US" sz="4800" dirty="0">
                <a:latin typeface="Arial Rounded MT Bold" pitchFamily="34" charset="0"/>
              </a:rPr>
              <a:t> </a:t>
            </a:r>
            <a:r>
              <a:rPr lang="en-US" sz="4800" dirty="0" err="1">
                <a:latin typeface="Arial Rounded MT Bold" pitchFamily="34" charset="0"/>
              </a:rPr>
              <a:t>Tatalaksana</a:t>
            </a:r>
            <a:r>
              <a:rPr lang="en-US" sz="4800" dirty="0">
                <a:latin typeface="Arial Rounded MT Bold" pitchFamily="34" charset="0"/>
              </a:rPr>
              <a:t> PTM</a:t>
            </a:r>
            <a:endParaRPr sz="4800" dirty="0">
              <a:latin typeface="Arial Rounded MT Bold" pitchFamily="34" charset="0"/>
            </a:endParaRPr>
          </a:p>
        </p:txBody>
      </p:sp>
      <p:sp>
        <p:nvSpPr>
          <p:cNvPr id="143" name="Google Shape;143;p1"/>
          <p:cNvSpPr txBox="1">
            <a:spLocks noGrp="1"/>
          </p:cNvSpPr>
          <p:nvPr>
            <p:ph type="subTitle" idx="1"/>
          </p:nvPr>
        </p:nvSpPr>
        <p:spPr>
          <a:xfrm>
            <a:off x="5950424" y="4244453"/>
            <a:ext cx="4949587" cy="39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D" dirty="0"/>
              <a:t>SUNISEA Indonesia</a:t>
            </a:r>
          </a:p>
        </p:txBody>
      </p:sp>
      <p:pic>
        <p:nvPicPr>
          <p:cNvPr id="11266" name="Picture 2" descr="Gizi Seimbang Dimasa COVID-19 – RS Dr Sitanal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1" b="9784"/>
          <a:stretch/>
        </p:blipFill>
        <p:spPr bwMode="auto">
          <a:xfrm>
            <a:off x="892508" y="1820541"/>
            <a:ext cx="4839552" cy="378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302" y="341194"/>
            <a:ext cx="6666572" cy="1050878"/>
          </a:xfrm>
          <a:solidFill>
            <a:schemeClr val="accent6"/>
          </a:solidFill>
        </p:spPr>
        <p:txBody>
          <a:bodyPr/>
          <a:lstStyle/>
          <a:p>
            <a:pPr algn="ctr"/>
            <a:r>
              <a:rPr lang="en-US" sz="2800" dirty="0" err="1"/>
              <a:t>Perubahan</a:t>
            </a:r>
            <a:r>
              <a:rPr lang="en-US" sz="2800" dirty="0"/>
              <a:t> </a:t>
            </a:r>
            <a:r>
              <a:rPr lang="en-US" sz="2800" dirty="0" err="1"/>
              <a:t>Paradigma</a:t>
            </a:r>
            <a:r>
              <a:rPr lang="en-US" sz="2800" dirty="0"/>
              <a:t> </a:t>
            </a:r>
            <a:r>
              <a:rPr lang="en-US" sz="2800" dirty="0" err="1"/>
              <a:t>Gizi</a:t>
            </a:r>
            <a:r>
              <a:rPr lang="en-US" sz="2800" dirty="0"/>
              <a:t> </a:t>
            </a:r>
            <a:r>
              <a:rPr lang="en-US" sz="2800" dirty="0" err="1"/>
              <a:t>Seimbang</a:t>
            </a:r>
            <a:endParaRPr lang="id-ID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669888" y="1932840"/>
            <a:ext cx="2431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Disempurnakan</a:t>
            </a:r>
            <a:r>
              <a:rPr lang="en-US" sz="20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9160" y="2054065"/>
            <a:ext cx="302518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Arial Black" pitchFamily="34" charset="0"/>
              </a:rPr>
              <a:t>Slogan </a:t>
            </a:r>
            <a:r>
              <a:rPr lang="en-US" sz="2000" dirty="0" err="1">
                <a:latin typeface="Arial Black" pitchFamily="34" charset="0"/>
              </a:rPr>
              <a:t>Empat</a:t>
            </a:r>
            <a:r>
              <a:rPr lang="en-US" sz="2000" dirty="0">
                <a:latin typeface="Arial Black" pitchFamily="34" charset="0"/>
              </a:rPr>
              <a:t> </a:t>
            </a:r>
            <a:r>
              <a:rPr lang="en-US" sz="2000" dirty="0" err="1">
                <a:latin typeface="Arial Black" pitchFamily="34" charset="0"/>
              </a:rPr>
              <a:t>Sehat</a:t>
            </a:r>
            <a:endParaRPr lang="en-US" sz="2000" dirty="0">
              <a:latin typeface="Arial Black" pitchFamily="34" charset="0"/>
            </a:endParaRPr>
          </a:p>
          <a:p>
            <a:r>
              <a:rPr lang="en-US" sz="2000" dirty="0">
                <a:latin typeface="Arial Black" pitchFamily="34" charset="0"/>
              </a:rPr>
              <a:t>Lima </a:t>
            </a:r>
            <a:r>
              <a:rPr lang="en-US" sz="2000" dirty="0" err="1">
                <a:latin typeface="Arial Black" pitchFamily="34" charset="0"/>
              </a:rPr>
              <a:t>Sempurna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68620" y="2054065"/>
            <a:ext cx="3983421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Arial Black" pitchFamily="34" charset="0"/>
              </a:rPr>
              <a:t>Pedoman</a:t>
            </a:r>
            <a:endParaRPr lang="en-US" sz="2000" dirty="0">
              <a:latin typeface="Arial Black" pitchFamily="34" charset="0"/>
            </a:endParaRPr>
          </a:p>
          <a:p>
            <a:pPr algn="ctr"/>
            <a:r>
              <a:rPr lang="en-US" sz="2000" dirty="0" err="1">
                <a:latin typeface="Arial Black" pitchFamily="34" charset="0"/>
              </a:rPr>
              <a:t>Gizi</a:t>
            </a:r>
            <a:r>
              <a:rPr lang="en-US" sz="2000" dirty="0">
                <a:latin typeface="Arial Black" pitchFamily="34" charset="0"/>
              </a:rPr>
              <a:t> </a:t>
            </a:r>
            <a:r>
              <a:rPr lang="en-US" sz="2000" dirty="0" err="1">
                <a:latin typeface="Arial Black" pitchFamily="34" charset="0"/>
              </a:rPr>
              <a:t>Seimbang</a:t>
            </a:r>
            <a:r>
              <a:rPr lang="en-US" sz="2000" dirty="0">
                <a:latin typeface="Arial Black" pitchFamily="34" charset="0"/>
              </a:rPr>
              <a:t> (PGS)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" y="3042744"/>
            <a:ext cx="6111764" cy="379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>
            <a:stCxn id="8" idx="3"/>
            <a:endCxn id="9" idx="1"/>
          </p:cNvCxnSpPr>
          <p:nvPr/>
        </p:nvCxnSpPr>
        <p:spPr>
          <a:xfrm>
            <a:off x="4384347" y="2408008"/>
            <a:ext cx="26842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101269" y="3042744"/>
            <a:ext cx="6096000" cy="379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49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5D9A2F-A244-4528-9778-74755AE41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678" y="609881"/>
            <a:ext cx="6117441" cy="60939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Seimbang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1E7766-0065-4F36-8222-E2D6255FD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080" y="2174657"/>
            <a:ext cx="10515240" cy="245503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dan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keanekaragaman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,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,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dan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badan normal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(Kementerian Kesehatan RI, 2014)</a:t>
            </a:r>
          </a:p>
        </p:txBody>
      </p:sp>
    </p:spTree>
    <p:extLst>
      <p:ext uri="{BB962C8B-B14F-4D97-AF65-F5344CB8AC3E}">
        <p14:creationId xmlns:p14="http://schemas.microsoft.com/office/powerpoint/2010/main" val="1224629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918" y="415981"/>
            <a:ext cx="5945748" cy="997196"/>
          </a:xfrm>
        </p:spPr>
        <p:txBody>
          <a:bodyPr/>
          <a:lstStyle/>
          <a:p>
            <a:pPr algn="ctr"/>
            <a:r>
              <a:rPr lang="fi-FI" sz="3600" b="1" dirty="0"/>
              <a:t>Bahan Makanan Sumber Zat Gizi Makro Dan Mikro</a:t>
            </a:r>
            <a:endParaRPr lang="id-ID" sz="36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5854889" y="1527545"/>
          <a:ext cx="6114198" cy="4430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76" y="1697511"/>
            <a:ext cx="5009013" cy="405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76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26632" y="415982"/>
            <a:ext cx="6737684" cy="997196"/>
          </a:xfrm>
        </p:spPr>
        <p:txBody>
          <a:bodyPr/>
          <a:lstStyle/>
          <a:p>
            <a:pPr algn="ctr"/>
            <a:r>
              <a:rPr lang="en-US" sz="3600" dirty="0" err="1">
                <a:latin typeface="Arial Rounded MT Bold" pitchFamily="34" charset="0"/>
              </a:rPr>
              <a:t>Manfaat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Konsumsi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Sayur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dan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Buah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Bagi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dirty="0" err="1">
                <a:latin typeface="Arial Rounded MT Bold" pitchFamily="34" charset="0"/>
              </a:rPr>
              <a:t>Kesehatan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5132" y="1847169"/>
            <a:ext cx="10370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 Black" pitchFamily="34" charset="0"/>
              </a:rPr>
              <a:t>93% </a:t>
            </a:r>
            <a:r>
              <a:rPr lang="en-US" sz="1800" dirty="0" err="1">
                <a:latin typeface="Arial Black" pitchFamily="34" charset="0"/>
              </a:rPr>
              <a:t>penduduk</a:t>
            </a:r>
            <a:r>
              <a:rPr lang="en-US" sz="1800" dirty="0">
                <a:latin typeface="Arial Black" pitchFamily="34" charset="0"/>
              </a:rPr>
              <a:t> Indonesia </a:t>
            </a:r>
            <a:r>
              <a:rPr lang="en-US" sz="1800" dirty="0" err="1">
                <a:latin typeface="Arial Black" pitchFamily="34" charset="0"/>
              </a:rPr>
              <a:t>kurang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mengonsumsi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sayur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dan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buah</a:t>
            </a:r>
            <a:r>
              <a:rPr lang="en-US" sz="1800" dirty="0">
                <a:latin typeface="Arial Black" pitchFamily="34" charset="0"/>
              </a:rPr>
              <a:t> (</a:t>
            </a:r>
            <a:r>
              <a:rPr lang="en-US" sz="1800" dirty="0" err="1">
                <a:latin typeface="Arial Black" pitchFamily="34" charset="0"/>
              </a:rPr>
              <a:t>Riskesdas</a:t>
            </a:r>
            <a:r>
              <a:rPr lang="en-US" sz="1800" dirty="0">
                <a:latin typeface="Arial Black" pitchFamily="34" charset="0"/>
              </a:rPr>
              <a:t> 2018)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4945"/>
            <a:ext cx="6237864" cy="4473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64" y="2384945"/>
            <a:ext cx="5954136" cy="44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819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4371" y="415981"/>
            <a:ext cx="6624007" cy="997196"/>
          </a:xfrm>
        </p:spPr>
        <p:txBody>
          <a:bodyPr/>
          <a:lstStyle/>
          <a:p>
            <a:pPr algn="ctr"/>
            <a:r>
              <a:rPr lang="en-US" sz="3600" b="1" dirty="0"/>
              <a:t>Tips </a:t>
            </a:r>
            <a:r>
              <a:rPr lang="en-US" sz="3600" b="1" dirty="0" err="1"/>
              <a:t>Konsumsi</a:t>
            </a:r>
            <a:r>
              <a:rPr lang="en-US" sz="3600" b="1" dirty="0"/>
              <a:t> </a:t>
            </a:r>
            <a:r>
              <a:rPr lang="en-US" sz="3600" b="1" dirty="0" err="1"/>
              <a:t>Gula</a:t>
            </a:r>
            <a:r>
              <a:rPr lang="en-US" sz="3600" b="1" dirty="0"/>
              <a:t>, </a:t>
            </a:r>
            <a:r>
              <a:rPr lang="en-US" sz="3600" b="1" dirty="0" err="1"/>
              <a:t>Garam</a:t>
            </a:r>
            <a:r>
              <a:rPr lang="en-US" sz="3600" b="1" dirty="0"/>
              <a:t> </a:t>
            </a:r>
            <a:r>
              <a:rPr lang="en-US" sz="3600" b="1" dirty="0" err="1"/>
              <a:t>dan</a:t>
            </a:r>
            <a:r>
              <a:rPr lang="en-US" sz="3600" b="1" dirty="0"/>
              <a:t> </a:t>
            </a:r>
            <a:r>
              <a:rPr lang="en-US" sz="3600" b="1" dirty="0" err="1"/>
              <a:t>Lemak</a:t>
            </a:r>
            <a:r>
              <a:rPr lang="en-US" sz="3600" b="1" dirty="0"/>
              <a:t> yang </a:t>
            </a:r>
            <a:r>
              <a:rPr lang="en-US" sz="3600" b="1" dirty="0" err="1"/>
              <a:t>Aman</a:t>
            </a:r>
            <a:endParaRPr lang="id-ID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39" y="1700048"/>
            <a:ext cx="5186854" cy="402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193" y="1700048"/>
            <a:ext cx="5286704" cy="402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4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3C6743-585C-4CC0-BCD7-235230A4B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678" y="609881"/>
            <a:ext cx="6864264" cy="609398"/>
          </a:xfrm>
        </p:spPr>
        <p:txBody>
          <a:bodyPr/>
          <a:lstStyle/>
          <a:p>
            <a:r>
              <a:rPr lang="en-US" dirty="0" err="1"/>
              <a:t>Manfat</a:t>
            </a:r>
            <a:r>
              <a:rPr lang="en-US" dirty="0"/>
              <a:t> Air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dirty="0" err="1" smtClean="0"/>
              <a:t>esehatan</a:t>
            </a:r>
            <a:endParaRPr lang="en-US" dirty="0"/>
          </a:p>
        </p:txBody>
      </p:sp>
      <p:pic>
        <p:nvPicPr>
          <p:cNvPr id="1028" name="Picture 4" descr="Bagaimana Tips memenuhi kebutuhan air putih setiap hari ? - Direktorat P2PT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512" y="1745369"/>
            <a:ext cx="3952962" cy="395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eview - Direktorat P2PT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51" y="1745369"/>
            <a:ext cx="3952961" cy="395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pa saja manfaat minum air 8 gelas sehari ? - Direktorat P2PT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73" y="1745369"/>
            <a:ext cx="4329750" cy="395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4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256" y="1627215"/>
            <a:ext cx="11237135" cy="682238"/>
          </a:xfrm>
        </p:spPr>
        <p:txBody>
          <a:bodyPr/>
          <a:lstStyle/>
          <a:p>
            <a:pPr marL="50800" indent="0">
              <a:buNone/>
            </a:pPr>
            <a:r>
              <a:rPr lang="en-US" sz="2000" dirty="0" err="1"/>
              <a:t>Kementerian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Republik</a:t>
            </a:r>
            <a:r>
              <a:rPr lang="en-US" sz="2000" dirty="0"/>
              <a:t> Indonesia </a:t>
            </a:r>
            <a:r>
              <a:rPr lang="en-US" sz="2000" dirty="0" err="1"/>
              <a:t>merekomendasikan</a:t>
            </a:r>
            <a:r>
              <a:rPr lang="en-US" sz="2000" dirty="0"/>
              <a:t> “Isi </a:t>
            </a:r>
            <a:r>
              <a:rPr lang="en-US" sz="2000" dirty="0" err="1"/>
              <a:t>Piringku</a:t>
            </a:r>
            <a:r>
              <a:rPr lang="en-US" sz="2000" dirty="0"/>
              <a:t>”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penerapan</a:t>
            </a:r>
            <a:r>
              <a:rPr lang="en-US" sz="2000" dirty="0"/>
              <a:t> </a:t>
            </a:r>
            <a:r>
              <a:rPr lang="en-US" sz="2000" dirty="0" err="1"/>
              <a:t>gizi</a:t>
            </a:r>
            <a:r>
              <a:rPr lang="en-US" sz="2000" dirty="0"/>
              <a:t> </a:t>
            </a:r>
            <a:r>
              <a:rPr lang="en-US" sz="2000" dirty="0" err="1"/>
              <a:t>seimbang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orang </a:t>
            </a:r>
            <a:r>
              <a:rPr lang="en-US" sz="2000" dirty="0" err="1"/>
              <a:t>sehat</a:t>
            </a:r>
            <a:r>
              <a:rPr lang="en-US" sz="2000" dirty="0"/>
              <a:t>.</a:t>
            </a:r>
            <a:endParaRPr lang="id-ID" sz="2000" dirty="0"/>
          </a:p>
        </p:txBody>
      </p:sp>
      <p:sp>
        <p:nvSpPr>
          <p:cNvPr id="2" name="Rectangle 1"/>
          <p:cNvSpPr/>
          <p:nvPr/>
        </p:nvSpPr>
        <p:spPr>
          <a:xfrm>
            <a:off x="2583976" y="451486"/>
            <a:ext cx="6696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Penerapan</a:t>
            </a:r>
            <a:r>
              <a:rPr lang="en-US" sz="2000" b="1" dirty="0"/>
              <a:t> </a:t>
            </a:r>
            <a:r>
              <a:rPr lang="en-US" sz="2000" b="1" dirty="0" err="1"/>
              <a:t>Gizi</a:t>
            </a:r>
            <a:r>
              <a:rPr lang="en-US" sz="2000" b="1" dirty="0"/>
              <a:t> </a:t>
            </a:r>
            <a:r>
              <a:rPr lang="en-US" sz="2000" b="1" dirty="0" err="1"/>
              <a:t>Seimbang</a:t>
            </a:r>
            <a:r>
              <a:rPr lang="en-US" sz="2000" b="1" dirty="0"/>
              <a:t> </a:t>
            </a:r>
            <a:r>
              <a:rPr lang="en-US" sz="2000" b="1" dirty="0" err="1"/>
              <a:t>Pada</a:t>
            </a:r>
            <a:r>
              <a:rPr lang="en-US" sz="2000" b="1" dirty="0"/>
              <a:t> </a:t>
            </a:r>
            <a:r>
              <a:rPr lang="en-US" sz="2000" b="1" dirty="0" err="1"/>
              <a:t>Peserta</a:t>
            </a:r>
            <a:r>
              <a:rPr lang="en-US" sz="2000" b="1" dirty="0"/>
              <a:t> </a:t>
            </a:r>
            <a:r>
              <a:rPr lang="en-US" sz="2000" b="1" dirty="0" err="1"/>
              <a:t>Posbindu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Faktor</a:t>
            </a:r>
            <a:r>
              <a:rPr lang="en-US" sz="2000" b="1" dirty="0"/>
              <a:t> </a:t>
            </a:r>
            <a:r>
              <a:rPr lang="en-US" sz="2000" b="1" dirty="0" err="1"/>
              <a:t>Risiko</a:t>
            </a:r>
            <a:r>
              <a:rPr lang="en-US" sz="2000" b="1" dirty="0"/>
              <a:t> </a:t>
            </a:r>
            <a:r>
              <a:rPr lang="en-US" sz="2000" b="1" dirty="0" err="1"/>
              <a:t>Rendah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Menderita</a:t>
            </a:r>
            <a:r>
              <a:rPr lang="en-US" sz="2000" b="1" dirty="0"/>
              <a:t> DM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Hipertensi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40631" y="2356091"/>
            <a:ext cx="7784253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latin typeface="Arial Rounded MT Bold" pitchFamily="34" charset="0"/>
              </a:rPr>
              <a:t>Rekomendasi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ini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fi-FI" sz="1600" dirty="0">
                <a:latin typeface="Arial Rounded MT Bold" pitchFamily="34" charset="0"/>
              </a:rPr>
              <a:t>memberikan asupan sekitar 700 kalori dalam sekali waktu makan, misalnya saat </a:t>
            </a:r>
            <a:r>
              <a:rPr lang="en-US" sz="1600" dirty="0" err="1">
                <a:latin typeface="Arial Rounded MT Bold" pitchFamily="34" charset="0"/>
              </a:rPr>
              <a:t>makan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siang</a:t>
            </a:r>
            <a:r>
              <a:rPr lang="en-US" sz="1600" dirty="0">
                <a:latin typeface="Arial Rounded MT Bold" pitchFamily="34" charset="0"/>
              </a:rPr>
              <a:t>, yang </a:t>
            </a:r>
            <a:r>
              <a:rPr lang="en-US" sz="1600" dirty="0" err="1">
                <a:latin typeface="Arial Rounded MT Bold" pitchFamily="34" charset="0"/>
              </a:rPr>
              <a:t>meliputi</a:t>
            </a:r>
            <a:r>
              <a:rPr lang="en-US" sz="1600" dirty="0">
                <a:latin typeface="Arial Rounded MT Bold" pitchFamily="34" charset="0"/>
              </a:rPr>
              <a:t> :</a:t>
            </a:r>
          </a:p>
          <a:p>
            <a:pPr marL="342900" indent="-342900"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Makanan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pokok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berupa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nasi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penukarnya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sejumlah</a:t>
            </a:r>
            <a:r>
              <a:rPr lang="en-US" sz="1600" dirty="0">
                <a:latin typeface="Arial Rounded MT Bold" pitchFamily="34" charset="0"/>
              </a:rPr>
              <a:t> 150 gram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 Rounded MT Bold" pitchFamily="34" charset="0"/>
              </a:rPr>
              <a:t>150 gram </a:t>
            </a:r>
            <a:r>
              <a:rPr lang="en-US" sz="1600" dirty="0" err="1">
                <a:latin typeface="Arial Rounded MT Bold" pitchFamily="34" charset="0"/>
              </a:rPr>
              <a:t>nasi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setara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3 </a:t>
            </a:r>
            <a:r>
              <a:rPr lang="en-US" sz="1600" dirty="0" err="1">
                <a:latin typeface="Arial Rounded MT Bold" pitchFamily="34" charset="0"/>
              </a:rPr>
              <a:t>centong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nasi</a:t>
            </a:r>
            <a:r>
              <a:rPr lang="en-US" sz="1600" dirty="0">
                <a:latin typeface="Arial Rounded MT Bold" pitchFamily="34" charset="0"/>
              </a:rPr>
              <a:t> = 3 </a:t>
            </a: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kentang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ukuran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(300 gram) = 1½ </a:t>
            </a:r>
            <a:r>
              <a:rPr lang="en-US" sz="1600" dirty="0" err="1">
                <a:latin typeface="Arial Rounded MT Bold" pitchFamily="34" charset="0"/>
              </a:rPr>
              <a:t>gelas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mie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kering</a:t>
            </a:r>
            <a:r>
              <a:rPr lang="en-US" sz="1600" dirty="0">
                <a:latin typeface="Arial Rounded MT Bold" pitchFamily="34" charset="0"/>
              </a:rPr>
              <a:t> (75 gram)</a:t>
            </a:r>
          </a:p>
          <a:p>
            <a:r>
              <a:rPr lang="en-US" sz="1600" dirty="0">
                <a:latin typeface="Arial Rounded MT Bold" pitchFamily="34" charset="0"/>
              </a:rPr>
              <a:t>b. </a:t>
            </a:r>
            <a:r>
              <a:rPr lang="en-US" sz="1600" dirty="0" err="1">
                <a:latin typeface="Arial Rounded MT Bold" pitchFamily="34" charset="0"/>
              </a:rPr>
              <a:t>Lauk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pauk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meliputi</a:t>
            </a:r>
            <a:r>
              <a:rPr lang="en-US" sz="1600" dirty="0">
                <a:latin typeface="Arial Rounded MT Bold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>
                <a:latin typeface="Arial Rounded MT Bold" pitchFamily="34" charset="0"/>
              </a:rPr>
              <a:t>Lauk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hewani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yaitu</a:t>
            </a:r>
            <a:r>
              <a:rPr lang="en-US" sz="1600" dirty="0">
                <a:latin typeface="Arial Rounded MT Bold" pitchFamily="34" charset="0"/>
              </a:rPr>
              <a:t> 75 gram </a:t>
            </a:r>
            <a:r>
              <a:rPr lang="en-US" sz="1600" dirty="0" err="1">
                <a:latin typeface="Arial Rounded MT Bold" pitchFamily="34" charset="0"/>
              </a:rPr>
              <a:t>ikan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kembung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setara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2 </a:t>
            </a:r>
            <a:r>
              <a:rPr lang="en-US" sz="1600" dirty="0" err="1">
                <a:latin typeface="Arial Rounded MT Bold" pitchFamily="34" charset="0"/>
              </a:rPr>
              <a:t>potong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ayam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tanpa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kulit</a:t>
            </a:r>
            <a:r>
              <a:rPr lang="en-US" sz="1600" dirty="0">
                <a:latin typeface="Arial Rounded MT Bold" pitchFamily="34" charset="0"/>
              </a:rPr>
              <a:t> (80 gram) = 1 </a:t>
            </a:r>
            <a:r>
              <a:rPr lang="en-US" sz="1600" dirty="0" err="1">
                <a:latin typeface="Arial Rounded MT Bold" pitchFamily="34" charset="0"/>
              </a:rPr>
              <a:t>butir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telur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ayam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ukuran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besar</a:t>
            </a:r>
            <a:r>
              <a:rPr lang="en-US" sz="1600" dirty="0">
                <a:latin typeface="Arial Rounded MT Bold" pitchFamily="34" charset="0"/>
              </a:rPr>
              <a:t> (55 gram) = 2 </a:t>
            </a:r>
            <a:r>
              <a:rPr lang="en-US" sz="1600" dirty="0" err="1">
                <a:latin typeface="Arial Rounded MT Bold" pitchFamily="34" charset="0"/>
              </a:rPr>
              <a:t>potong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daging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sapi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(70 gram)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>
                <a:latin typeface="Arial Rounded MT Bold" pitchFamily="34" charset="0"/>
              </a:rPr>
              <a:t>Lauk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nabati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yaitu</a:t>
            </a:r>
            <a:r>
              <a:rPr lang="en-US" sz="1600" dirty="0">
                <a:latin typeface="Arial Rounded MT Bold" pitchFamily="34" charset="0"/>
              </a:rPr>
              <a:t> 100 gram </a:t>
            </a:r>
            <a:r>
              <a:rPr lang="en-US" sz="1600" dirty="0" err="1">
                <a:latin typeface="Arial Rounded MT Bold" pitchFamily="34" charset="0"/>
              </a:rPr>
              <a:t>tahu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setara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2 </a:t>
            </a:r>
            <a:r>
              <a:rPr lang="en-US" sz="1600" dirty="0" err="1">
                <a:latin typeface="Arial Rounded MT Bold" pitchFamily="34" charset="0"/>
              </a:rPr>
              <a:t>potong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tempe</a:t>
            </a:r>
            <a:r>
              <a:rPr lang="en-US" sz="1600" dirty="0">
                <a:latin typeface="Arial Rounded MT Bold" pitchFamily="34" charset="0"/>
              </a:rPr>
              <a:t> (50 gram)</a:t>
            </a:r>
          </a:p>
          <a:p>
            <a:r>
              <a:rPr lang="sv-SE" sz="1600" dirty="0">
                <a:latin typeface="Arial Rounded MT Bold" pitchFamily="34" charset="0"/>
              </a:rPr>
              <a:t>c. Sayuran sejumlah 150 gram (1 mangkok sedang</a:t>
            </a:r>
            <a:endParaRPr lang="en-US" sz="1600" dirty="0">
              <a:latin typeface="Arial Rounded MT Bold" pitchFamily="34" charset="0"/>
            </a:endParaRPr>
          </a:p>
          <a:p>
            <a:r>
              <a:rPr lang="en-US" sz="1600" dirty="0">
                <a:latin typeface="Arial Rounded MT Bold" pitchFamily="34" charset="0"/>
              </a:rPr>
              <a:t>d. </a:t>
            </a: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sejumlah</a:t>
            </a:r>
            <a:r>
              <a:rPr lang="en-US" sz="1600" dirty="0">
                <a:latin typeface="Arial Rounded MT Bold" pitchFamily="34" charset="0"/>
              </a:rPr>
              <a:t> 150 gram, </a:t>
            </a:r>
            <a:r>
              <a:rPr lang="en-US" sz="1600" dirty="0" err="1">
                <a:latin typeface="Arial Rounded MT Bold" pitchFamily="34" charset="0"/>
              </a:rPr>
              <a:t>misalnya</a:t>
            </a:r>
            <a:r>
              <a:rPr lang="en-US" sz="1600" dirty="0">
                <a:latin typeface="Arial Rounded MT Bold" pitchFamily="34" charset="0"/>
              </a:rPr>
              <a:t> 2 </a:t>
            </a:r>
            <a:r>
              <a:rPr lang="en-US" sz="1600" dirty="0" err="1">
                <a:latin typeface="Arial Rounded MT Bold" pitchFamily="34" charset="0"/>
              </a:rPr>
              <a:t>potong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pepaya</a:t>
            </a:r>
            <a:r>
              <a:rPr lang="en-US" sz="1600" dirty="0">
                <a:latin typeface="Arial Rounded MT Bold" pitchFamily="34" charset="0"/>
              </a:rPr>
              <a:t> (150 gram) yang </a:t>
            </a:r>
            <a:r>
              <a:rPr lang="en-US" sz="1600" dirty="0" err="1">
                <a:latin typeface="Arial Rounded MT Bold" pitchFamily="34" charset="0"/>
              </a:rPr>
              <a:t>setara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2 </a:t>
            </a: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jeruk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ukuran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sedang</a:t>
            </a:r>
            <a:r>
              <a:rPr lang="en-US" sz="1600" dirty="0">
                <a:latin typeface="Arial Rounded MT Bold" pitchFamily="34" charset="0"/>
              </a:rPr>
              <a:t> (110 gram) = 1 </a:t>
            </a: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kecil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pisang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ambon</a:t>
            </a:r>
            <a:r>
              <a:rPr lang="en-US" sz="1600" dirty="0">
                <a:latin typeface="Arial Rounded MT Bold" pitchFamily="34" charset="0"/>
              </a:rPr>
              <a:t> (50 gram)</a:t>
            </a:r>
            <a:endParaRPr lang="sv-SE" sz="1600" dirty="0">
              <a:latin typeface="Arial Rounded MT Bold" pitchFamily="34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884" y="2356091"/>
            <a:ext cx="3930553" cy="378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367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3976" y="451486"/>
            <a:ext cx="6696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Penerapan</a:t>
            </a:r>
            <a:r>
              <a:rPr lang="en-US" sz="2000" b="1" dirty="0"/>
              <a:t> </a:t>
            </a:r>
            <a:r>
              <a:rPr lang="en-US" sz="2000" b="1" dirty="0" err="1"/>
              <a:t>Gizi</a:t>
            </a:r>
            <a:r>
              <a:rPr lang="en-US" sz="2000" b="1" dirty="0"/>
              <a:t> </a:t>
            </a:r>
            <a:r>
              <a:rPr lang="en-US" sz="2000" b="1" dirty="0" err="1"/>
              <a:t>Seimbang</a:t>
            </a:r>
            <a:r>
              <a:rPr lang="en-US" sz="2000" b="1" dirty="0"/>
              <a:t> </a:t>
            </a:r>
            <a:r>
              <a:rPr lang="en-US" sz="2000" b="1" dirty="0" err="1"/>
              <a:t>Pada</a:t>
            </a:r>
            <a:r>
              <a:rPr lang="en-US" sz="2000" b="1" dirty="0"/>
              <a:t> </a:t>
            </a:r>
            <a:r>
              <a:rPr lang="en-US" sz="2000" b="1" dirty="0" err="1"/>
              <a:t>Peserta</a:t>
            </a:r>
            <a:r>
              <a:rPr lang="en-US" sz="2000" b="1" dirty="0"/>
              <a:t> </a:t>
            </a:r>
            <a:r>
              <a:rPr lang="en-US" sz="2000" b="1" dirty="0" err="1"/>
              <a:t>Posbindu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Faktor</a:t>
            </a:r>
            <a:r>
              <a:rPr lang="en-US" sz="2000" b="1" dirty="0"/>
              <a:t> </a:t>
            </a:r>
            <a:r>
              <a:rPr lang="en-US" sz="2000" b="1" dirty="0" err="1"/>
              <a:t>Risiko</a:t>
            </a:r>
            <a:r>
              <a:rPr lang="en-US" sz="2000" b="1" dirty="0"/>
              <a:t> </a:t>
            </a:r>
            <a:r>
              <a:rPr lang="en-US" sz="2000" b="1" dirty="0" err="1"/>
              <a:t>Rendah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Menderita</a:t>
            </a:r>
            <a:r>
              <a:rPr lang="en-US" sz="2000" b="1" dirty="0"/>
              <a:t> DM Dan </a:t>
            </a:r>
            <a:r>
              <a:rPr lang="en-US" sz="2000" b="1" dirty="0" err="1"/>
              <a:t>Hipertensi</a:t>
            </a:r>
            <a:endParaRPr 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5" y="1833701"/>
            <a:ext cx="2524839" cy="217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064" y="1833701"/>
            <a:ext cx="2875128" cy="2175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192" y="1833701"/>
            <a:ext cx="2756848" cy="2175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040" y="1833701"/>
            <a:ext cx="2715905" cy="2175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9" y="3998793"/>
            <a:ext cx="2888778" cy="215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17" y="3998793"/>
            <a:ext cx="2743200" cy="217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17" y="3998793"/>
            <a:ext cx="2320120" cy="217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37" y="3998793"/>
            <a:ext cx="1990997" cy="216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234" y="4010954"/>
            <a:ext cx="1985050" cy="2157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2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4372" y="415982"/>
            <a:ext cx="6575162" cy="997196"/>
          </a:xfrm>
        </p:spPr>
        <p:txBody>
          <a:bodyPr/>
          <a:lstStyle/>
          <a:p>
            <a:pPr algn="ctr"/>
            <a:r>
              <a:rPr lang="fi-FI" sz="3600" b="1" dirty="0"/>
              <a:t>Bahan Makanan yang </a:t>
            </a:r>
            <a:r>
              <a:rPr lang="fi-FI" sz="3600" b="1" dirty="0">
                <a:solidFill>
                  <a:srgbClr val="FF0000"/>
                </a:solidFill>
              </a:rPr>
              <a:t>Dapat</a:t>
            </a:r>
            <a:r>
              <a:rPr lang="fi-FI" sz="3600" b="1" dirty="0"/>
              <a:t> Diberikan pada Penderita </a:t>
            </a:r>
            <a:r>
              <a:rPr lang="fi-FI" sz="3600" b="1" dirty="0">
                <a:solidFill>
                  <a:srgbClr val="FF0000"/>
                </a:solidFill>
              </a:rPr>
              <a:t>DM</a:t>
            </a:r>
            <a:endParaRPr lang="id-ID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07884519"/>
              </p:ext>
            </p:extLst>
          </p:nvPr>
        </p:nvGraphicFramePr>
        <p:xfrm>
          <a:off x="911705" y="1761531"/>
          <a:ext cx="7181416" cy="3820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65" y="3111690"/>
            <a:ext cx="3957851" cy="268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4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100941-9F9B-4ECC-BCEC-D987F7D7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413" y="471382"/>
            <a:ext cx="8517699" cy="886397"/>
          </a:xfrm>
        </p:spPr>
        <p:txBody>
          <a:bodyPr/>
          <a:lstStyle/>
          <a:p>
            <a:r>
              <a:rPr lang="fi-FI" sz="3200" b="1" dirty="0"/>
              <a:t>Bahan Makanan yang </a:t>
            </a:r>
            <a:r>
              <a:rPr lang="fi-FI" sz="3200" b="1" dirty="0" smtClean="0">
                <a:solidFill>
                  <a:srgbClr val="FF0000"/>
                </a:solidFill>
              </a:rPr>
              <a:t>Tidak</a:t>
            </a:r>
            <a:r>
              <a:rPr lang="fi-FI" sz="3200" b="1" dirty="0" smtClean="0"/>
              <a:t> </a:t>
            </a:r>
            <a:r>
              <a:rPr lang="fi-FI" sz="3200" b="1" dirty="0" smtClean="0">
                <a:solidFill>
                  <a:srgbClr val="FF0000"/>
                </a:solidFill>
              </a:rPr>
              <a:t>Dapat</a:t>
            </a:r>
            <a:r>
              <a:rPr lang="fi-FI" sz="3200" b="1" dirty="0" smtClean="0"/>
              <a:t> </a:t>
            </a:r>
            <a:r>
              <a:rPr lang="fi-FI" sz="3200" b="1" dirty="0"/>
              <a:t>Diberikan pada Penderita </a:t>
            </a:r>
            <a:r>
              <a:rPr lang="fi-FI" sz="3200" b="1" dirty="0">
                <a:solidFill>
                  <a:srgbClr val="FF0000"/>
                </a:solidFill>
              </a:rPr>
              <a:t>DM</a:t>
            </a:r>
            <a:endParaRPr lang="en-US" sz="3200" dirty="0"/>
          </a:p>
        </p:txBody>
      </p:sp>
      <p:sp>
        <p:nvSpPr>
          <p:cNvPr id="4" name="AutoShape 4" descr="7 Manfaat Gula untuk Kecantikan An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28097" y="1765540"/>
            <a:ext cx="6142897" cy="3720860"/>
            <a:chOff x="728097" y="1765540"/>
            <a:chExt cx="6142897" cy="3720860"/>
          </a:xfrm>
        </p:grpSpPr>
        <p:grpSp>
          <p:nvGrpSpPr>
            <p:cNvPr id="7" name="Group 6"/>
            <p:cNvGrpSpPr/>
            <p:nvPr/>
          </p:nvGrpSpPr>
          <p:grpSpPr>
            <a:xfrm>
              <a:off x="728097" y="1765540"/>
              <a:ext cx="6142897" cy="3720860"/>
              <a:chOff x="728097" y="1765540"/>
              <a:chExt cx="6142897" cy="372086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740623" y="1765540"/>
                <a:ext cx="6130371" cy="3720860"/>
                <a:chOff x="740623" y="1665332"/>
                <a:chExt cx="6130371" cy="3720860"/>
              </a:xfrm>
            </p:grpSpPr>
            <p:graphicFrame>
              <p:nvGraphicFramePr>
                <p:cNvPr id="5" name="Diagram 4"/>
                <p:cNvGraphicFramePr/>
                <p:nvPr>
                  <p:extLst>
                    <p:ext uri="{D42A27DB-BD31-4B8C-83A1-F6EECF244321}">
                      <p14:modId xmlns:p14="http://schemas.microsoft.com/office/powerpoint/2010/main" val="3798005033"/>
                    </p:ext>
                  </p:extLst>
                </p:nvPr>
              </p:nvGraphicFramePr>
              <p:xfrm>
                <a:off x="756796" y="1665332"/>
                <a:ext cx="6114198" cy="372086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2" r:lo="rId3" r:qs="rId4" r:cs="rId5"/>
                </a:graphicData>
              </a:graphic>
            </p:graphicFrame>
            <p:pic>
              <p:nvPicPr>
                <p:cNvPr id="2053" name="Picture 5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0623" y="1866378"/>
                  <a:ext cx="1710831" cy="101460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2055" name="Picture 7" descr="15 Makanan yang Mengandung Lemak Jahat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097" y="3131508"/>
                <a:ext cx="1700922" cy="10020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57" name="Picture 9" descr="Berapa Banyak Natrium yang Anda Butuhkan Setiap Hari? Ini Menurut  Penelitian Kesehatan - Halaman all - Wartakotalive.com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97" y="4308953"/>
              <a:ext cx="1723357" cy="91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AutoShape 11" descr="Kandungan Natrium (mg) dalam 100 gr bahan makanan kaldu blok, kecap, dan  saus tomat - Direktorat P2PT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2" name="Picture 14" descr="Kandungan Natrium (mg) dalam 100 gr bahan makanan kaldu blok, kecap, dan  saus tomat - Direktorat P2PT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624" y="1979112"/>
            <a:ext cx="4389905" cy="325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3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356" y="294427"/>
            <a:ext cx="6793530" cy="116339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i-FI" sz="2800" b="1" dirty="0"/>
              <a:t>Bahan makanan apa sajakah yang </a:t>
            </a:r>
            <a:r>
              <a:rPr lang="fi-FI" sz="2800" b="1" dirty="0">
                <a:solidFill>
                  <a:srgbClr val="FF0000"/>
                </a:solidFill>
              </a:rPr>
              <a:t>dapat</a:t>
            </a:r>
            <a:r>
              <a:rPr lang="fi-FI" sz="2800" b="1" dirty="0"/>
              <a:t> diberikan pada penderita </a:t>
            </a:r>
            <a:r>
              <a:rPr lang="fi-FI" sz="2800" b="1" dirty="0">
                <a:solidFill>
                  <a:srgbClr val="FF0000"/>
                </a:solidFill>
              </a:rPr>
              <a:t>hipertensi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0752" y="2032155"/>
            <a:ext cx="10440537" cy="28007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Sumber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karbohidrat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beras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kentang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singkong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terigu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tapioka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hunkwee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gula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makanan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diolah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bahan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makanan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tanpa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baking soda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seperti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makaroni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mie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bihun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roti,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biskuit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kue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kering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Sumber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protein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hewani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telur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maksimal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1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butir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sehari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daging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ikan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maksimal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100 gram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sehari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</a:p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Sumber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protein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nabati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semua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kacang-kacangan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hasilnya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diolah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dimasak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tanpa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Sayuran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semua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sayuran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buah-buahan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segar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sayuran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buahbuahan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diawetkan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tanpa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natrium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benzoate.</a:t>
            </a:r>
          </a:p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Lemak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minyak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goreng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margarin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mentega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tanpa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endParaRPr lang="en-US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Bumbu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semua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bumbu-bumbu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kering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tidak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mengandung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ikatan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lain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natrium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Garam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dapur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sesuai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derajat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keparahan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hipertensi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diberikan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¼- ½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sendok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02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356" y="294426"/>
            <a:ext cx="6793530" cy="116339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800" b="1" dirty="0" err="1"/>
              <a:t>Bahan</a:t>
            </a:r>
            <a:r>
              <a:rPr lang="en-US" sz="2800" b="1" dirty="0"/>
              <a:t> </a:t>
            </a:r>
            <a:r>
              <a:rPr lang="en-US" sz="2800" b="1" dirty="0" err="1"/>
              <a:t>makanan</a:t>
            </a:r>
            <a:r>
              <a:rPr lang="en-US" sz="2800" b="1" dirty="0"/>
              <a:t> </a:t>
            </a:r>
            <a:r>
              <a:rPr lang="en-US" sz="2800" b="1" dirty="0" err="1"/>
              <a:t>apa</a:t>
            </a:r>
            <a:r>
              <a:rPr lang="en-US" sz="2800" b="1" dirty="0"/>
              <a:t> </a:t>
            </a:r>
            <a:r>
              <a:rPr lang="en-US" sz="2800" b="1" dirty="0" err="1"/>
              <a:t>sajakah</a:t>
            </a:r>
            <a:r>
              <a:rPr lang="en-US" sz="2800" b="1" dirty="0"/>
              <a:t> yang </a:t>
            </a:r>
            <a:r>
              <a:rPr lang="en-US" sz="2800" b="1" dirty="0" err="1">
                <a:solidFill>
                  <a:srgbClr val="FF0000"/>
                </a:solidFill>
              </a:rPr>
              <a:t>tidak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boleh</a:t>
            </a:r>
            <a:r>
              <a:rPr lang="en-US" sz="2800" b="1" dirty="0"/>
              <a:t> </a:t>
            </a:r>
            <a:r>
              <a:rPr lang="en-US" sz="2800" b="1" dirty="0" err="1"/>
              <a:t>diberikan</a:t>
            </a:r>
            <a:r>
              <a:rPr lang="en-US" sz="2800" b="1" dirty="0"/>
              <a:t> </a:t>
            </a:r>
            <a:r>
              <a:rPr lang="en-US" sz="2800" b="1" dirty="0" err="1"/>
              <a:t>pada</a:t>
            </a:r>
            <a:r>
              <a:rPr lang="en-US" sz="2800" b="1" dirty="0"/>
              <a:t> </a:t>
            </a:r>
            <a:r>
              <a:rPr lang="en-US" sz="2800" b="1" dirty="0" err="1"/>
              <a:t>penderita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 err="1">
                <a:solidFill>
                  <a:srgbClr val="FF0000"/>
                </a:solidFill>
              </a:rPr>
              <a:t>hipertensi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0752" y="1813791"/>
            <a:ext cx="1049513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Sumber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karbohidrat</a:t>
            </a:r>
            <a:r>
              <a:rPr lang="en-US" sz="1600" dirty="0">
                <a:latin typeface="Arial Rounded MT Bold" pitchFamily="34" charset="0"/>
              </a:rPr>
              <a:t>: roti, </a:t>
            </a:r>
            <a:r>
              <a:rPr lang="en-US" sz="1600" dirty="0" err="1">
                <a:latin typeface="Arial Rounded MT Bold" pitchFamily="34" charset="0"/>
              </a:rPr>
              <a:t>biskuit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kue-kue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dimasak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nl-NL" sz="1600" dirty="0">
                <a:latin typeface="Arial Rounded MT Bold" pitchFamily="34" charset="0"/>
              </a:rPr>
              <a:t>dapur dan/atau </a:t>
            </a:r>
            <a:r>
              <a:rPr lang="nl-NL" sz="1600" i="1" dirty="0">
                <a:latin typeface="Arial Rounded MT Bold" pitchFamily="34" charset="0"/>
              </a:rPr>
              <a:t>baking powder </a:t>
            </a:r>
            <a:r>
              <a:rPr lang="nl-NL" sz="1600" dirty="0">
                <a:latin typeface="Arial Rounded MT Bold" pitchFamily="34" charset="0"/>
              </a:rPr>
              <a:t>dan soda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Sumber</a:t>
            </a:r>
            <a:r>
              <a:rPr lang="en-US" sz="1600" dirty="0">
                <a:latin typeface="Arial Rounded MT Bold" pitchFamily="34" charset="0"/>
              </a:rPr>
              <a:t> protein </a:t>
            </a:r>
            <a:r>
              <a:rPr lang="en-US" sz="1600" dirty="0" err="1">
                <a:latin typeface="Arial Rounded MT Bold" pitchFamily="34" charset="0"/>
              </a:rPr>
              <a:t>hewani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dirty="0" err="1">
                <a:latin typeface="Arial Rounded MT Bold" pitchFamily="34" charset="0"/>
              </a:rPr>
              <a:t>otak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ginjal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lidah</a:t>
            </a:r>
            <a:r>
              <a:rPr lang="en-US" sz="1600" dirty="0">
                <a:latin typeface="Arial Rounded MT Bold" pitchFamily="34" charset="0"/>
              </a:rPr>
              <a:t>, sardine, </a:t>
            </a:r>
            <a:r>
              <a:rPr lang="en-US" sz="1600" dirty="0" err="1">
                <a:latin typeface="Arial Rounded MT Bold" pitchFamily="34" charset="0"/>
              </a:rPr>
              <a:t>daging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ikan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susu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telur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diawetkan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dapur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seperti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daging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asap</a:t>
            </a:r>
            <a:r>
              <a:rPr lang="en-US" sz="1600" dirty="0">
                <a:latin typeface="Arial Rounded MT Bold" pitchFamily="34" charset="0"/>
              </a:rPr>
              <a:t>, ham, bacon, </a:t>
            </a:r>
            <a:r>
              <a:rPr lang="en-US" sz="1600" dirty="0" err="1">
                <a:latin typeface="Arial Rounded MT Bold" pitchFamily="34" charset="0"/>
              </a:rPr>
              <a:t>dendeng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abon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keju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ikan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asin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ikan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kaleng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kornet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ebi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udang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kering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telur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asin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telur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pindang</a:t>
            </a:r>
            <a:endParaRPr lang="en-US" sz="1600" dirty="0">
              <a:latin typeface="Arial Rounded MT Bold" pitchFamily="34" charset="0"/>
            </a:endParaRPr>
          </a:p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Sumber</a:t>
            </a:r>
            <a:r>
              <a:rPr lang="en-US" sz="1600" dirty="0">
                <a:latin typeface="Arial Rounded MT Bold" pitchFamily="34" charset="0"/>
              </a:rPr>
              <a:t> protein </a:t>
            </a:r>
            <a:r>
              <a:rPr lang="en-US" sz="1600" dirty="0" err="1">
                <a:latin typeface="Arial Rounded MT Bold" pitchFamily="34" charset="0"/>
              </a:rPr>
              <a:t>nabati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dirty="0" err="1">
                <a:latin typeface="Arial Rounded MT Bold" pitchFamily="34" charset="0"/>
              </a:rPr>
              <a:t>keju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kacang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tanah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semua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kacang-kacangan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produknya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dimasak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dapur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ikatan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natrium</a:t>
            </a:r>
            <a:r>
              <a:rPr lang="en-US" sz="1600" dirty="0">
                <a:latin typeface="Arial Rounded MT Bold" pitchFamily="34" charset="0"/>
              </a:rPr>
              <a:t> lain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Sayuran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dirty="0" err="1">
                <a:latin typeface="Arial Rounded MT Bold" pitchFamily="34" charset="0"/>
              </a:rPr>
              <a:t>sayuran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dimasak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diawetkan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dapur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sv-SE" sz="1600" dirty="0">
                <a:latin typeface="Arial Rounded MT Bold" pitchFamily="34" charset="0"/>
              </a:rPr>
              <a:t>ikatan natrium lain, seperti sayuran dalam kaleng, sawi asin, asinan, dan </a:t>
            </a:r>
            <a:r>
              <a:rPr lang="en-US" sz="1600" dirty="0" err="1">
                <a:latin typeface="Arial Rounded MT Bold" pitchFamily="34" charset="0"/>
              </a:rPr>
              <a:t>acar</a:t>
            </a:r>
            <a:endParaRPr lang="en-US" sz="1600" dirty="0">
              <a:latin typeface="Arial Rounded MT Bold" pitchFamily="34" charset="0"/>
            </a:endParaRPr>
          </a:p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dirty="0" err="1">
                <a:latin typeface="Arial Rounded MT Bold" pitchFamily="34" charset="0"/>
              </a:rPr>
              <a:t>buah-buahan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diawetkan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dengan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dapur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ikatan</a:t>
            </a:r>
            <a:r>
              <a:rPr lang="en-US" sz="1600" dirty="0">
                <a:latin typeface="Arial Rounded MT Bold" pitchFamily="34" charset="0"/>
              </a:rPr>
              <a:t> lain </a:t>
            </a:r>
            <a:r>
              <a:rPr lang="en-US" sz="1600" dirty="0" err="1">
                <a:latin typeface="Arial Rounded MT Bold" pitchFamily="34" charset="0"/>
              </a:rPr>
              <a:t>natrium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seperti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buah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dalam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kaleng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asinan</a:t>
            </a:r>
            <a:endParaRPr lang="en-US" sz="1600" dirty="0">
              <a:latin typeface="Arial Rounded MT Bold" pitchFamily="34" charset="0"/>
            </a:endParaRPr>
          </a:p>
          <a:p>
            <a:pPr marL="342900" indent="-342900">
              <a:buFont typeface="+mj-lt"/>
              <a:buAutoNum type="alphaLcPeriod"/>
            </a:pPr>
            <a:r>
              <a:rPr lang="nl-NL" sz="1600" dirty="0">
                <a:latin typeface="Arial Rounded MT Bold" pitchFamily="34" charset="0"/>
              </a:rPr>
              <a:t>Lemak: margarin dan mentega biasa</a:t>
            </a:r>
          </a:p>
          <a:p>
            <a:pPr marL="342900" indent="-342900">
              <a:buFont typeface="+mj-lt"/>
              <a:buAutoNum type="alphaLcPeriod"/>
            </a:pPr>
            <a:r>
              <a:rPr lang="sv-SE" sz="1600" dirty="0">
                <a:latin typeface="Arial Rounded MT Bold" pitchFamily="34" charset="0"/>
              </a:rPr>
              <a:t>Minuman ringan (</a:t>
            </a:r>
            <a:r>
              <a:rPr lang="sv-SE" sz="1600" i="1" dirty="0">
                <a:latin typeface="Arial Rounded MT Bold" pitchFamily="34" charset="0"/>
              </a:rPr>
              <a:t>soft drink</a:t>
            </a:r>
            <a:r>
              <a:rPr lang="sv-SE" sz="1600" dirty="0">
                <a:latin typeface="Arial Rounded MT Bold" pitchFamily="34" charset="0"/>
              </a:rPr>
              <a:t>)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err="1">
                <a:latin typeface="Arial Rounded MT Bold" pitchFamily="34" charset="0"/>
              </a:rPr>
              <a:t>Bumbu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i="1" dirty="0">
                <a:latin typeface="Arial Rounded MT Bold" pitchFamily="34" charset="0"/>
              </a:rPr>
              <a:t>baking powder</a:t>
            </a:r>
            <a:r>
              <a:rPr lang="en-US" sz="1600" dirty="0">
                <a:latin typeface="Arial Rounded MT Bold" pitchFamily="34" charset="0"/>
              </a:rPr>
              <a:t>, soda </a:t>
            </a:r>
            <a:r>
              <a:rPr lang="en-US" sz="1600" dirty="0" err="1">
                <a:latin typeface="Arial Rounded MT Bold" pitchFamily="34" charset="0"/>
              </a:rPr>
              <a:t>kue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vetsin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dan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bumbu-bumbu</a:t>
            </a:r>
            <a:r>
              <a:rPr lang="en-US" sz="1600" dirty="0">
                <a:latin typeface="Arial Rounded MT Bold" pitchFamily="34" charset="0"/>
              </a:rPr>
              <a:t> yang </a:t>
            </a:r>
            <a:r>
              <a:rPr lang="en-US" sz="1600" dirty="0" err="1">
                <a:latin typeface="Arial Rounded MT Bold" pitchFamily="34" charset="0"/>
              </a:rPr>
              <a:t>mengandung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garam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dapur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seperti</a:t>
            </a:r>
            <a:r>
              <a:rPr lang="en-US" sz="1600" dirty="0">
                <a:latin typeface="Arial Rounded MT Bold" pitchFamily="34" charset="0"/>
              </a:rPr>
              <a:t>: </a:t>
            </a:r>
            <a:r>
              <a:rPr lang="en-US" sz="1600" dirty="0" err="1">
                <a:latin typeface="Arial Rounded MT Bold" pitchFamily="34" charset="0"/>
              </a:rPr>
              <a:t>kecap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terasi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en-US" sz="1600" dirty="0" err="1">
                <a:latin typeface="Arial Rounded MT Bold" pitchFamily="34" charset="0"/>
              </a:rPr>
              <a:t>penyedap</a:t>
            </a:r>
            <a:r>
              <a:rPr lang="en-US" sz="1600" dirty="0">
                <a:latin typeface="Arial Rounded MT Bold" pitchFamily="34" charset="0"/>
              </a:rPr>
              <a:t> rasa, </a:t>
            </a:r>
            <a:r>
              <a:rPr lang="en-US" sz="1600" dirty="0" err="1">
                <a:latin typeface="Arial Rounded MT Bold" pitchFamily="34" charset="0"/>
              </a:rPr>
              <a:t>saus</a:t>
            </a:r>
            <a:r>
              <a:rPr lang="en-US" sz="1600" dirty="0">
                <a:latin typeface="Arial Rounded MT Bold" pitchFamily="34" charset="0"/>
              </a:rPr>
              <a:t> </a:t>
            </a:r>
            <a:r>
              <a:rPr lang="en-US" sz="1600" dirty="0" err="1">
                <a:latin typeface="Arial Rounded MT Bold" pitchFamily="34" charset="0"/>
              </a:rPr>
              <a:t>tomat</a:t>
            </a:r>
            <a:r>
              <a:rPr lang="en-US" sz="1600" dirty="0">
                <a:latin typeface="Arial Rounded MT Bold" pitchFamily="34" charset="0"/>
              </a:rPr>
              <a:t>, </a:t>
            </a:r>
            <a:r>
              <a:rPr lang="pt-BR" sz="1600" dirty="0">
                <a:latin typeface="Arial Rounded MT Bold" pitchFamily="34" charset="0"/>
              </a:rPr>
              <a:t>saus sambal, petis, dan taoco</a:t>
            </a:r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6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655" y="327546"/>
            <a:ext cx="6806366" cy="1078173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en-US" sz="4000" dirty="0" err="1"/>
              <a:t>Obesitas</a:t>
            </a:r>
            <a:endParaRPr lang="id-ID" sz="4000" dirty="0"/>
          </a:p>
        </p:txBody>
      </p:sp>
      <p:sp>
        <p:nvSpPr>
          <p:cNvPr id="5" name="Rectangle 4"/>
          <p:cNvSpPr/>
          <p:nvPr/>
        </p:nvSpPr>
        <p:spPr>
          <a:xfrm>
            <a:off x="3713233" y="1941888"/>
            <a:ext cx="5508787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Arial Rounded MT Bold" pitchFamily="34" charset="0"/>
              </a:rPr>
              <a:t>Menurut</a:t>
            </a:r>
            <a:r>
              <a:rPr lang="en-US" dirty="0">
                <a:latin typeface="Arial Rounded MT Bold" pitchFamily="34" charset="0"/>
              </a:rPr>
              <a:t> World Health Organization (WHO) </a:t>
            </a:r>
            <a:r>
              <a:rPr lang="en-US" dirty="0" err="1">
                <a:latin typeface="Arial Rounded MT Bold" pitchFamily="34" charset="0"/>
              </a:rPr>
              <a:t>berdasarkan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indikator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indeks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massa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tubuh</a:t>
            </a:r>
            <a:r>
              <a:rPr lang="en-US" dirty="0">
                <a:latin typeface="Arial Rounded MT Bold" pitchFamily="34" charset="0"/>
              </a:rPr>
              <a:t> (IMT). </a:t>
            </a:r>
            <a:r>
              <a:rPr lang="en-US" dirty="0" err="1">
                <a:latin typeface="Arial Rounded MT Bold" pitchFamily="34" charset="0"/>
              </a:rPr>
              <a:t>Individu</a:t>
            </a:r>
            <a:r>
              <a:rPr lang="en-US" dirty="0">
                <a:latin typeface="Arial Rounded MT Bold" pitchFamily="34" charset="0"/>
              </a:rPr>
              <a:t> yang </a:t>
            </a:r>
            <a:r>
              <a:rPr lang="en-US" dirty="0" err="1">
                <a:latin typeface="Arial Rounded MT Bold" pitchFamily="34" charset="0"/>
              </a:rPr>
              <a:t>memiliki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IMT&gt;23 </a:t>
            </a:r>
            <a:r>
              <a:rPr lang="en-US" dirty="0">
                <a:latin typeface="Arial Rounded MT Bold" pitchFamily="34" charset="0"/>
              </a:rPr>
              <a:t>kg/m2 </a:t>
            </a:r>
            <a:r>
              <a:rPr lang="en-US" dirty="0" err="1">
                <a:latin typeface="Arial Rounded MT Bold" pitchFamily="34" charset="0"/>
              </a:rPr>
              <a:t>termasuk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kategori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i="1" dirty="0">
                <a:latin typeface="Arial Rounded MT Bold" pitchFamily="34" charset="0"/>
              </a:rPr>
              <a:t>overweight </a:t>
            </a:r>
            <a:r>
              <a:rPr lang="en-US" dirty="0" err="1">
                <a:latin typeface="Arial Rounded MT Bold" pitchFamily="34" charset="0"/>
              </a:rPr>
              <a:t>dan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IMT&gt;25 </a:t>
            </a:r>
            <a:r>
              <a:rPr lang="en-US" dirty="0">
                <a:latin typeface="Arial Rounded MT Bold" pitchFamily="34" charset="0"/>
              </a:rPr>
              <a:t>kg/m2 </a:t>
            </a:r>
            <a:r>
              <a:rPr lang="en-US" dirty="0" err="1">
                <a:latin typeface="Arial Rounded MT Bold" pitchFamily="34" charset="0"/>
              </a:rPr>
              <a:t>termasuk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kategori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obesitas</a:t>
            </a:r>
            <a:endParaRPr lang="en-US" dirty="0">
              <a:latin typeface="Arial Rounded MT Bold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33232" y="3378493"/>
            <a:ext cx="8447025" cy="1574975"/>
            <a:chOff x="2622502" y="196922"/>
            <a:chExt cx="8447025" cy="1574975"/>
          </a:xfrm>
        </p:grpSpPr>
        <p:sp>
          <p:nvSpPr>
            <p:cNvPr id="12" name="Round Same Side Corner Rectangle 11"/>
            <p:cNvSpPr/>
            <p:nvPr/>
          </p:nvSpPr>
          <p:spPr>
            <a:xfrm rot="5400000">
              <a:off x="6058527" y="-3239103"/>
              <a:ext cx="1574975" cy="8447025"/>
            </a:xfrm>
            <a:prstGeom prst="round2SameRect">
              <a:avLst/>
            </a:prstGeom>
            <a:solidFill>
              <a:srgbClr val="00B050">
                <a:alpha val="3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 Same Side Corner Rectangle 4"/>
            <p:cNvSpPr/>
            <p:nvPr/>
          </p:nvSpPr>
          <p:spPr>
            <a:xfrm>
              <a:off x="2622502" y="273806"/>
              <a:ext cx="8370141" cy="14212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algn="just"/>
              <a:r>
                <a:rPr lang="en-US" dirty="0" err="1">
                  <a:latin typeface="Arial Rounded MT Bold" pitchFamily="34" charset="0"/>
                </a:rPr>
                <a:t>Beberapa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penyakit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tidak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menular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dan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gangguan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kondisi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kesehatan</a:t>
              </a:r>
              <a:r>
                <a:rPr lang="en-US" dirty="0">
                  <a:latin typeface="Arial Rounded MT Bold" pitchFamily="34" charset="0"/>
                </a:rPr>
                <a:t> yang </a:t>
              </a:r>
              <a:r>
                <a:rPr lang="en-US" dirty="0" err="1">
                  <a:latin typeface="Arial Rounded MT Bold" pitchFamily="34" charset="0"/>
                </a:rPr>
                <a:t>dapat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muncul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terkait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obesitas</a:t>
              </a:r>
              <a:r>
                <a:rPr lang="en-US" dirty="0">
                  <a:latin typeface="Arial Rounded MT Bold" pitchFamily="34" charset="0"/>
                </a:rPr>
                <a:t>, </a:t>
              </a:r>
              <a:r>
                <a:rPr lang="en-US" dirty="0" err="1">
                  <a:latin typeface="Arial Rounded MT Bold" pitchFamily="34" charset="0"/>
                </a:rPr>
                <a:t>yaitu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penyakit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jantung</a:t>
              </a:r>
              <a:r>
                <a:rPr lang="en-US" dirty="0">
                  <a:latin typeface="Arial Rounded MT Bold" pitchFamily="34" charset="0"/>
                </a:rPr>
                <a:t>, </a:t>
              </a:r>
              <a:r>
                <a:rPr lang="en-US" dirty="0" err="1">
                  <a:latin typeface="Arial Rounded MT Bold" pitchFamily="34" charset="0"/>
                </a:rPr>
                <a:t>hipertensi</a:t>
              </a:r>
              <a:r>
                <a:rPr lang="en-US" dirty="0">
                  <a:latin typeface="Arial Rounded MT Bold" pitchFamily="34" charset="0"/>
                </a:rPr>
                <a:t>, stroke, diabetes mellitus </a:t>
              </a:r>
              <a:r>
                <a:rPr lang="en-US" dirty="0" err="1">
                  <a:latin typeface="Arial Rounded MT Bold" pitchFamily="34" charset="0"/>
                </a:rPr>
                <a:t>tipe</a:t>
              </a:r>
              <a:r>
                <a:rPr lang="en-US" dirty="0">
                  <a:latin typeface="Arial Rounded MT Bold" pitchFamily="34" charset="0"/>
                </a:rPr>
                <a:t> 2, </a:t>
              </a:r>
              <a:r>
                <a:rPr lang="en-US" dirty="0" err="1">
                  <a:latin typeface="Arial Rounded MT Bold" pitchFamily="34" charset="0"/>
                </a:rPr>
                <a:t>kanker</a:t>
              </a:r>
              <a:r>
                <a:rPr lang="en-US" dirty="0">
                  <a:latin typeface="Arial Rounded MT Bold" pitchFamily="34" charset="0"/>
                </a:rPr>
                <a:t>, </a:t>
              </a:r>
              <a:r>
                <a:rPr lang="en-US" dirty="0" err="1">
                  <a:latin typeface="Arial Rounded MT Bold" pitchFamily="34" charset="0"/>
                </a:rPr>
                <a:t>meningkatnya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kadar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kolesterol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dan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trigliserida</a:t>
              </a:r>
              <a:r>
                <a:rPr lang="en-US" dirty="0">
                  <a:latin typeface="Arial Rounded MT Bold" pitchFamily="34" charset="0"/>
                </a:rPr>
                <a:t>, </a:t>
              </a:r>
              <a:r>
                <a:rPr lang="en-US" dirty="0" err="1">
                  <a:latin typeface="Arial Rounded MT Bold" pitchFamily="34" charset="0"/>
                </a:rPr>
                <a:t>hingga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tersumbatnya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saluran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pernafasan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ketika</a:t>
              </a:r>
              <a:r>
                <a:rPr lang="en-US" dirty="0">
                  <a:latin typeface="Arial Rounded MT Bold" pitchFamily="34" charset="0"/>
                </a:rPr>
                <a:t> </a:t>
              </a:r>
              <a:r>
                <a:rPr lang="en-US" dirty="0" err="1">
                  <a:latin typeface="Arial Rounded MT Bold" pitchFamily="34" charset="0"/>
                </a:rPr>
                <a:t>tidur</a:t>
              </a:r>
              <a:r>
                <a:rPr lang="en-US" dirty="0">
                  <a:latin typeface="Arial Rounded MT Bold" pitchFamily="34" charset="0"/>
                </a:rPr>
                <a:t> (</a:t>
              </a:r>
              <a:r>
                <a:rPr lang="en-US" i="1" dirty="0">
                  <a:latin typeface="Arial Rounded MT Bold" pitchFamily="34" charset="0"/>
                </a:rPr>
                <a:t>obstructive sleep apnea</a:t>
              </a:r>
              <a:r>
                <a:rPr lang="en-US" dirty="0">
                  <a:latin typeface="Arial Rounded MT Bold" pitchFamily="34" charset="0"/>
                </a:rPr>
                <a:t>).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81560" y="3181620"/>
            <a:ext cx="2151672" cy="1968719"/>
            <a:chOff x="470830" y="49"/>
            <a:chExt cx="2151672" cy="1968719"/>
          </a:xfrm>
        </p:grpSpPr>
        <p:sp>
          <p:nvSpPr>
            <p:cNvPr id="10" name="Rounded Rectangle 9"/>
            <p:cNvSpPr/>
            <p:nvPr/>
          </p:nvSpPr>
          <p:spPr>
            <a:xfrm>
              <a:off x="470830" y="49"/>
              <a:ext cx="2151672" cy="1968719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6"/>
            <p:cNvSpPr/>
            <p:nvPr/>
          </p:nvSpPr>
          <p:spPr>
            <a:xfrm>
              <a:off x="566935" y="96154"/>
              <a:ext cx="1959462" cy="17765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57150" rIns="114300" bIns="57150" numCol="1" spcCol="1270" anchor="ctr" anchorCtr="0">
              <a:noAutofit/>
            </a:bodyPr>
            <a:lstStyle/>
            <a:p>
              <a:pPr algn="ctr"/>
              <a:r>
                <a:rPr lang="en-US" sz="1800" dirty="0" err="1">
                  <a:latin typeface="Arial Rounded MT Bold" pitchFamily="34" charset="0"/>
                </a:rPr>
                <a:t>Dampak</a:t>
              </a:r>
              <a:r>
                <a:rPr lang="en-US" sz="1800" dirty="0">
                  <a:latin typeface="Arial Rounded MT Bold" pitchFamily="34" charset="0"/>
                </a:rPr>
                <a:t> </a:t>
              </a:r>
              <a:r>
                <a:rPr lang="en-US" sz="1800" dirty="0" err="1">
                  <a:latin typeface="Arial Rounded MT Bold" pitchFamily="34" charset="0"/>
                </a:rPr>
                <a:t>dan</a:t>
              </a:r>
              <a:r>
                <a:rPr lang="en-US" sz="1800" dirty="0">
                  <a:latin typeface="Arial Rounded MT Bold" pitchFamily="34" charset="0"/>
                </a:rPr>
                <a:t> </a:t>
              </a:r>
              <a:r>
                <a:rPr lang="en-US" sz="1800" dirty="0" err="1">
                  <a:latin typeface="Arial Rounded MT Bold" pitchFamily="34" charset="0"/>
                </a:rPr>
                <a:t>bahaya</a:t>
              </a:r>
              <a:r>
                <a:rPr lang="en-US" sz="1800" dirty="0">
                  <a:latin typeface="Arial Rounded MT Bold" pitchFamily="34" charset="0"/>
                </a:rPr>
                <a:t> </a:t>
              </a:r>
              <a:r>
                <a:rPr lang="en-US" sz="1800" dirty="0" err="1">
                  <a:latin typeface="Arial Rounded MT Bold" pitchFamily="34" charset="0"/>
                </a:rPr>
                <a:t>obesitas</a:t>
              </a:r>
              <a:r>
                <a:rPr lang="en-US" sz="1800" dirty="0">
                  <a:latin typeface="Arial Rounded MT Bold" pitchFamily="34" charset="0"/>
                </a:rPr>
                <a:t> </a:t>
              </a:r>
              <a:r>
                <a:rPr lang="en-US" sz="1800" dirty="0" err="1">
                  <a:latin typeface="Arial Rounded MT Bold" pitchFamily="34" charset="0"/>
                </a:rPr>
                <a:t>terhadap</a:t>
              </a:r>
              <a:r>
                <a:rPr lang="en-US" sz="1800" dirty="0">
                  <a:latin typeface="Arial Rounded MT Bold" pitchFamily="34" charset="0"/>
                </a:rPr>
                <a:t> DM </a:t>
              </a:r>
              <a:r>
                <a:rPr lang="en-US" sz="1800" dirty="0" err="1">
                  <a:latin typeface="Arial Rounded MT Bold" pitchFamily="34" charset="0"/>
                </a:rPr>
                <a:t>dan</a:t>
              </a:r>
              <a:r>
                <a:rPr lang="en-US" sz="1800" dirty="0">
                  <a:latin typeface="Arial Rounded MT Bold" pitchFamily="34" charset="0"/>
                </a:rPr>
                <a:t> </a:t>
              </a:r>
              <a:r>
                <a:rPr lang="en-US" sz="1800" dirty="0" err="1">
                  <a:latin typeface="Arial Rounded MT Bold" pitchFamily="34" charset="0"/>
                </a:rPr>
                <a:t>hipertensi</a:t>
              </a:r>
              <a:endParaRPr lang="en-US" sz="1800" dirty="0"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38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33850" y="519724"/>
            <a:ext cx="6696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/>
              <a:t>Penerapan</a:t>
            </a:r>
            <a:r>
              <a:rPr lang="en-US" sz="2400" b="1" dirty="0"/>
              <a:t> </a:t>
            </a:r>
            <a:r>
              <a:rPr lang="en-US" sz="2400" b="1" dirty="0" err="1"/>
              <a:t>Gizi</a:t>
            </a:r>
            <a:r>
              <a:rPr lang="en-US" sz="2400" b="1" dirty="0"/>
              <a:t> </a:t>
            </a:r>
            <a:r>
              <a:rPr lang="en-US" sz="2400" b="1" dirty="0" err="1"/>
              <a:t>Seimbang</a:t>
            </a:r>
            <a:r>
              <a:rPr lang="en-US" sz="2400" b="1" dirty="0"/>
              <a:t> </a:t>
            </a:r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Peserta</a:t>
            </a:r>
            <a:r>
              <a:rPr lang="en-US" sz="2400" b="1" dirty="0"/>
              <a:t> </a:t>
            </a:r>
            <a:r>
              <a:rPr lang="en-US" sz="2400" b="1" dirty="0" err="1"/>
              <a:t>Posbindu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Faktor</a:t>
            </a:r>
            <a:r>
              <a:rPr lang="en-US" sz="2400" b="1" dirty="0"/>
              <a:t> </a:t>
            </a:r>
            <a:r>
              <a:rPr lang="en-US" sz="2400" b="1" dirty="0" err="1"/>
              <a:t>Risiko</a:t>
            </a:r>
            <a:r>
              <a:rPr lang="en-US" sz="2400" b="1" dirty="0"/>
              <a:t> </a:t>
            </a:r>
            <a:r>
              <a:rPr lang="en-US" sz="2400" b="1" dirty="0" err="1"/>
              <a:t>Obesitas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60" y="1713719"/>
            <a:ext cx="4276299" cy="410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22459" y="2520737"/>
            <a:ext cx="6205183" cy="32932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contoh</a:t>
            </a:r>
            <a:r>
              <a:rPr lang="en-US" sz="1600" dirty="0"/>
              <a:t> </a:t>
            </a:r>
            <a:r>
              <a:rPr lang="en-US" sz="1600" dirty="0" err="1"/>
              <a:t>penerapan</a:t>
            </a:r>
            <a:r>
              <a:rPr lang="en-US" sz="1600" dirty="0"/>
              <a:t> </a:t>
            </a:r>
            <a:r>
              <a:rPr lang="en-US" sz="1600" dirty="0" err="1"/>
              <a:t>gizi</a:t>
            </a:r>
            <a:r>
              <a:rPr lang="en-US" sz="1600" dirty="0"/>
              <a:t> </a:t>
            </a:r>
            <a:r>
              <a:rPr lang="en-US" sz="1600" dirty="0" err="1"/>
              <a:t>seimbang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orang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obesitas</a:t>
            </a:r>
            <a:r>
              <a:rPr lang="en-US" sz="1600" dirty="0"/>
              <a:t>. </a:t>
            </a:r>
            <a:r>
              <a:rPr lang="en-US" sz="1600" dirty="0" err="1"/>
              <a:t>Rekomendasi</a:t>
            </a:r>
            <a:endParaRPr lang="en-US" sz="1600" dirty="0"/>
          </a:p>
          <a:p>
            <a:pPr algn="just"/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meliputi</a:t>
            </a:r>
            <a:r>
              <a:rPr lang="en-US" sz="1600" dirty="0"/>
              <a:t>:</a:t>
            </a:r>
          </a:p>
          <a:p>
            <a:pPr marL="342900" indent="-342900" algn="just">
              <a:buAutoNum type="alphaLcPeriod"/>
            </a:pPr>
            <a:r>
              <a:rPr lang="it-IT" sz="1600" dirty="0"/>
              <a:t>½ dari piring makan terdiri dari sayur dan buah-buahan</a:t>
            </a:r>
          </a:p>
          <a:p>
            <a:pPr marL="342900" indent="-342900" algn="just">
              <a:buAutoNum type="alphaLcPeriod"/>
            </a:pPr>
            <a:r>
              <a:rPr lang="en-US" sz="1600" dirty="0"/>
              <a:t>¼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piring</a:t>
            </a:r>
            <a:r>
              <a:rPr lang="en-US" sz="1600" dirty="0"/>
              <a:t> </a:t>
            </a:r>
            <a:r>
              <a:rPr lang="en-US" sz="1600" dirty="0" err="1"/>
              <a:t>diisi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protein (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memilih</a:t>
            </a:r>
            <a:r>
              <a:rPr lang="en-US" sz="1600" dirty="0"/>
              <a:t> </a:t>
            </a:r>
            <a:r>
              <a:rPr lang="en-US" sz="1600" dirty="0" err="1"/>
              <a:t>ikan</a:t>
            </a:r>
            <a:r>
              <a:rPr lang="en-US" sz="1600" dirty="0"/>
              <a:t>, </a:t>
            </a:r>
            <a:r>
              <a:rPr lang="en-US" sz="1600" dirty="0" err="1"/>
              <a:t>ayam</a:t>
            </a:r>
            <a:r>
              <a:rPr lang="en-US" sz="1600" dirty="0"/>
              <a:t>,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kacangkacangan</a:t>
            </a:r>
            <a:r>
              <a:rPr lang="en-US" sz="1600" dirty="0"/>
              <a:t>)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membatasi</a:t>
            </a:r>
            <a:r>
              <a:rPr lang="en-US" sz="1600" dirty="0"/>
              <a:t> </a:t>
            </a:r>
            <a:r>
              <a:rPr lang="en-US" sz="1600" dirty="0" err="1"/>
              <a:t>konsumsi</a:t>
            </a:r>
            <a:r>
              <a:rPr lang="en-US" sz="1600" dirty="0"/>
              <a:t> </a:t>
            </a:r>
            <a:r>
              <a:rPr lang="en-US" sz="1600" dirty="0" err="1"/>
              <a:t>daging</a:t>
            </a:r>
            <a:r>
              <a:rPr lang="en-US" sz="1600" dirty="0"/>
              <a:t> </a:t>
            </a:r>
            <a:r>
              <a:rPr lang="en-US" sz="1600" dirty="0" err="1"/>
              <a:t>merah</a:t>
            </a:r>
            <a:r>
              <a:rPr lang="en-US" sz="1600" dirty="0"/>
              <a:t> </a:t>
            </a:r>
            <a:r>
              <a:rPr lang="en-US" sz="1600" dirty="0" err="1"/>
              <a:t>ataupun</a:t>
            </a:r>
            <a:r>
              <a:rPr lang="en-US" sz="1600" dirty="0"/>
              <a:t> </a:t>
            </a:r>
            <a:r>
              <a:rPr lang="en-US" sz="1600" dirty="0" err="1"/>
              <a:t>daging</a:t>
            </a:r>
            <a:r>
              <a:rPr lang="en-US" sz="1600" dirty="0"/>
              <a:t> </a:t>
            </a:r>
            <a:r>
              <a:rPr lang="en-US" sz="1600" dirty="0" err="1"/>
              <a:t>olahan</a:t>
            </a:r>
            <a:r>
              <a:rPr lang="en-US" sz="1600" dirty="0"/>
              <a:t> </a:t>
            </a:r>
            <a:r>
              <a:rPr lang="nb-NO" sz="1600" dirty="0"/>
              <a:t>seperti sosis, daging asap, ham, bacon, dll.</a:t>
            </a:r>
          </a:p>
          <a:p>
            <a:pPr marL="342900" indent="-342900" algn="just">
              <a:buAutoNum type="alphaLcPeriod"/>
            </a:pPr>
            <a:r>
              <a:rPr lang="en-US" sz="1600" dirty="0"/>
              <a:t>¼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piring</a:t>
            </a:r>
            <a:r>
              <a:rPr lang="en-US" sz="1600" dirty="0"/>
              <a:t> </a:t>
            </a:r>
            <a:r>
              <a:rPr lang="en-US" sz="1600" dirty="0" err="1"/>
              <a:t>makan</a:t>
            </a:r>
            <a:r>
              <a:rPr lang="en-US" sz="1600" dirty="0"/>
              <a:t> </a:t>
            </a:r>
            <a:r>
              <a:rPr lang="en-US" sz="1600" dirty="0" err="1"/>
              <a:t>dipenuhi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biji-bijian</a:t>
            </a:r>
            <a:r>
              <a:rPr lang="en-US" sz="1600" dirty="0"/>
              <a:t> </a:t>
            </a:r>
            <a:r>
              <a:rPr lang="en-US" sz="1600" dirty="0" err="1"/>
              <a:t>utuh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beras</a:t>
            </a:r>
            <a:r>
              <a:rPr lang="en-US" sz="1600" dirty="0"/>
              <a:t>, </a:t>
            </a:r>
            <a:r>
              <a:rPr lang="en-US" sz="1600" dirty="0" err="1"/>
              <a:t>gandum</a:t>
            </a:r>
            <a:r>
              <a:rPr lang="en-US" sz="1600" dirty="0"/>
              <a:t>, </a:t>
            </a:r>
            <a:r>
              <a:rPr lang="en-US" sz="1600" dirty="0" err="1"/>
              <a:t>atapun</a:t>
            </a:r>
            <a:r>
              <a:rPr lang="en-US" sz="1600" dirty="0"/>
              <a:t> pasta. </a:t>
            </a:r>
            <a:r>
              <a:rPr lang="en-US" sz="1600" dirty="0" err="1"/>
              <a:t>Kandungan</a:t>
            </a:r>
            <a:r>
              <a:rPr lang="en-US" sz="1600" dirty="0"/>
              <a:t> </a:t>
            </a:r>
            <a:r>
              <a:rPr lang="en-US" sz="1600" dirty="0" err="1"/>
              <a:t>gula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roti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beras</a:t>
            </a:r>
            <a:r>
              <a:rPr lang="en-US" sz="1600" dirty="0"/>
              <a:t> </a:t>
            </a:r>
            <a:r>
              <a:rPr lang="en-US" sz="1600" dirty="0" err="1"/>
              <a:t>berwarna</a:t>
            </a:r>
            <a:r>
              <a:rPr lang="en-US" sz="1600" dirty="0"/>
              <a:t> </a:t>
            </a:r>
            <a:r>
              <a:rPr lang="en-US" sz="1600" dirty="0" err="1"/>
              <a:t>putih</a:t>
            </a:r>
            <a:r>
              <a:rPr lang="en-US" sz="1600" dirty="0"/>
              <a:t> </a:t>
            </a:r>
            <a:r>
              <a:rPr lang="en-US" sz="1600" dirty="0" err="1"/>
              <a:t>tergolong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, </a:t>
            </a:r>
            <a:r>
              <a:rPr lang="en-US" sz="1600" dirty="0" err="1"/>
              <a:t>sehingga</a:t>
            </a:r>
            <a:r>
              <a:rPr lang="en-US" sz="1600" dirty="0"/>
              <a:t> </a:t>
            </a:r>
            <a:r>
              <a:rPr lang="en-US" sz="1600" dirty="0" err="1"/>
              <a:t>sebaiknya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pembatasan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penderita</a:t>
            </a:r>
            <a:r>
              <a:rPr lang="en-US" sz="1600" dirty="0"/>
              <a:t> </a:t>
            </a:r>
            <a:r>
              <a:rPr lang="en-US" sz="1600" dirty="0" err="1"/>
              <a:t>obesitas</a:t>
            </a:r>
            <a:r>
              <a:rPr lang="en-US" sz="1600" dirty="0"/>
              <a:t> </a:t>
            </a:r>
            <a:r>
              <a:rPr lang="sv-SE" sz="1600" dirty="0"/>
              <a:t>dengan gangguan kadar gula darah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5122459" y="1713719"/>
            <a:ext cx="6205183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1600" dirty="0" err="1"/>
              <a:t>Kementerian</a:t>
            </a:r>
            <a:r>
              <a:rPr lang="en-US" sz="1600" dirty="0"/>
              <a:t> </a:t>
            </a:r>
            <a:r>
              <a:rPr lang="en-US" sz="1600" dirty="0" err="1"/>
              <a:t>Kesehatan</a:t>
            </a:r>
            <a:r>
              <a:rPr lang="en-US" sz="1600" dirty="0"/>
              <a:t> </a:t>
            </a:r>
            <a:r>
              <a:rPr lang="en-US" sz="1600" dirty="0" err="1"/>
              <a:t>Republik</a:t>
            </a:r>
            <a:r>
              <a:rPr lang="en-US" sz="1600" dirty="0"/>
              <a:t> Indonesia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merekomendasikan</a:t>
            </a:r>
            <a:r>
              <a:rPr lang="en-US" sz="1600" dirty="0"/>
              <a:t> “</a:t>
            </a:r>
            <a:r>
              <a:rPr lang="en-US" sz="1600" b="1" dirty="0" err="1"/>
              <a:t>Piring</a:t>
            </a:r>
            <a:r>
              <a:rPr lang="en-US" sz="1600" b="1" dirty="0"/>
              <a:t> T</a:t>
            </a:r>
            <a:r>
              <a:rPr lang="en-US" sz="16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547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301" y="415982"/>
            <a:ext cx="7124132" cy="997196"/>
          </a:xfrm>
        </p:spPr>
        <p:txBody>
          <a:bodyPr/>
          <a:lstStyle/>
          <a:p>
            <a:pPr algn="ctr"/>
            <a:r>
              <a:rPr lang="en-US" sz="2400" b="1" dirty="0"/>
              <a:t>Tips </a:t>
            </a:r>
            <a:r>
              <a:rPr lang="en-US" sz="2400" b="1" dirty="0" err="1"/>
              <a:t>Mudah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Menurunkan</a:t>
            </a:r>
            <a:r>
              <a:rPr lang="en-US" sz="2400" b="1" dirty="0"/>
              <a:t> </a:t>
            </a:r>
            <a:r>
              <a:rPr lang="en-US" sz="2400" b="1" dirty="0" err="1"/>
              <a:t>Berat</a:t>
            </a:r>
            <a:r>
              <a:rPr lang="en-US" sz="2400" b="1" dirty="0"/>
              <a:t> </a:t>
            </a:r>
            <a:r>
              <a:rPr lang="en-US" sz="2400" b="1" dirty="0" err="1"/>
              <a:t>Badan</a:t>
            </a:r>
            <a:r>
              <a:rPr lang="en-US" sz="2400" b="1" dirty="0"/>
              <a:t> </a:t>
            </a:r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Peserta</a:t>
            </a:r>
            <a:r>
              <a:rPr lang="en-US" sz="2400" b="1" dirty="0"/>
              <a:t> </a:t>
            </a:r>
            <a:r>
              <a:rPr lang="en-US" sz="2400" b="1" dirty="0" err="1"/>
              <a:t>Posbindu</a:t>
            </a:r>
            <a:r>
              <a:rPr lang="en-US" sz="2400" b="1" dirty="0"/>
              <a:t> Yang </a:t>
            </a:r>
            <a:r>
              <a:rPr lang="en-US" sz="2400" b="1" dirty="0" err="1"/>
              <a:t>Mengalami</a:t>
            </a:r>
            <a:r>
              <a:rPr lang="en-US" sz="2400" b="1" dirty="0"/>
              <a:t> </a:t>
            </a:r>
            <a:r>
              <a:rPr lang="en-US" sz="2400" b="1" dirty="0" err="1"/>
              <a:t>Obesitas</a:t>
            </a:r>
            <a:endParaRPr lang="id-ID" sz="2400" dirty="0"/>
          </a:p>
        </p:txBody>
      </p:sp>
      <p:sp>
        <p:nvSpPr>
          <p:cNvPr id="3" name="Rectangle 2"/>
          <p:cNvSpPr/>
          <p:nvPr/>
        </p:nvSpPr>
        <p:spPr>
          <a:xfrm>
            <a:off x="864357" y="1638334"/>
            <a:ext cx="10435989" cy="403187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Penatalaksanaan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obesitas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didasarkan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kepada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program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pengelolaan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sv-SE" sz="1600" dirty="0">
                <a:solidFill>
                  <a:schemeClr val="tx1"/>
                </a:solidFill>
                <a:latin typeface="Arial Rounded MT Bold" pitchFamily="34" charset="0"/>
              </a:rPr>
              <a:t>secara komprehensif meliputi: terapi gizi atau diet, peningkatan aktivitas fisik, </a:t>
            </a:r>
            <a:r>
              <a:rPr lang="fi-FI" sz="1600" dirty="0">
                <a:solidFill>
                  <a:schemeClr val="tx1"/>
                </a:solidFill>
                <a:latin typeface="Arial Rounded MT Bold" pitchFamily="34" charset="0"/>
              </a:rPr>
              <a:t>dan melakukan modifikasi perilaku terkait makanan dan gizi.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Terapi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kombinasi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menyeluruh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berhasil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dibandingkan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intervensi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satu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terapi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saja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misal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hanya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diet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saja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atau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fisik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saja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Penurunan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badan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dianjurkan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bertahap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yaitu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sebesar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0,5–1 kg/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minggu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diharapkan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berkelanjutan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setelah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4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sampai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5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tahun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sv-SE" sz="1600" dirty="0">
                <a:solidFill>
                  <a:schemeClr val="tx1"/>
                </a:solidFill>
                <a:latin typeface="Arial Rounded MT Bold" pitchFamily="34" charset="0"/>
              </a:rPr>
              <a:t>hingga sekitar 3% sampai 5% dari berat badan awal.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Empat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perubahan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pola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pada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pasien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obesitas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meliputi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fi-FI" sz="1600" dirty="0">
                <a:solidFill>
                  <a:schemeClr val="tx1"/>
                </a:solidFill>
                <a:latin typeface="Arial Rounded MT Bold" pitchFamily="34" charset="0"/>
              </a:rPr>
              <a:t>Perubahan pola makan, meliputi:</a:t>
            </a:r>
          </a:p>
          <a:p>
            <a:pPr marL="285750" indent="-285750">
              <a:buFontTx/>
              <a:buChar char="-"/>
            </a:pPr>
            <a:r>
              <a:rPr lang="nb-NO" sz="1600" dirty="0">
                <a:solidFill>
                  <a:schemeClr val="tx1"/>
                </a:solidFill>
                <a:latin typeface="Arial Rounded MT Bold" pitchFamily="34" charset="0"/>
              </a:rPr>
              <a:t>Kurangi konsumsi karbohidrat kompleks seperti nasi, roti,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jagung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kentang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hindari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konsumsi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karbohodrat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sederhana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seperti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gula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pasir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gula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merah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sirup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kue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manis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gurih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cokelat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permen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selai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dodol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minuman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ringan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dll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.,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solidFill>
                  <a:schemeClr val="tx1"/>
                </a:solidFill>
                <a:latin typeface="Arial Rounded MT Bold" pitchFamily="34" charset="0"/>
              </a:rPr>
              <a:t>Makan dengan pola piring T</a:t>
            </a:r>
          </a:p>
          <a:p>
            <a:pPr marL="285750" indent="-285750">
              <a:buFontTx/>
              <a:buChar char="-"/>
            </a:pPr>
            <a:r>
              <a:rPr lang="sv-SE" sz="1600" dirty="0">
                <a:solidFill>
                  <a:schemeClr val="tx1"/>
                </a:solidFill>
                <a:latin typeface="Arial Rounded MT Bold" pitchFamily="34" charset="0"/>
              </a:rPr>
              <a:t>Kurangi konsumsi makan makanan yang mengandung lemak 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makanan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digoreng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santan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mentega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 Rounded MT Bold" pitchFamily="34" charset="0"/>
              </a:rPr>
              <a:t>margarin</a:t>
            </a: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</a:rPr>
              <a:t>),</a:t>
            </a:r>
          </a:p>
        </p:txBody>
      </p:sp>
    </p:spTree>
    <p:extLst>
      <p:ext uri="{BB962C8B-B14F-4D97-AF65-F5344CB8AC3E}">
        <p14:creationId xmlns:p14="http://schemas.microsoft.com/office/powerpoint/2010/main" val="265841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301" y="415982"/>
            <a:ext cx="7124132" cy="997196"/>
          </a:xfrm>
        </p:spPr>
        <p:txBody>
          <a:bodyPr/>
          <a:lstStyle/>
          <a:p>
            <a:pPr algn="ctr"/>
            <a:r>
              <a:rPr lang="en-US" sz="2400" b="1" dirty="0"/>
              <a:t>Tips </a:t>
            </a:r>
            <a:r>
              <a:rPr lang="en-US" sz="2400" b="1" dirty="0" err="1"/>
              <a:t>Mudah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Menurunkan</a:t>
            </a:r>
            <a:r>
              <a:rPr lang="en-US" sz="2400" b="1" dirty="0"/>
              <a:t> </a:t>
            </a:r>
            <a:r>
              <a:rPr lang="en-US" sz="2400" b="1" dirty="0" err="1"/>
              <a:t>Berat</a:t>
            </a:r>
            <a:r>
              <a:rPr lang="en-US" sz="2400" b="1" dirty="0"/>
              <a:t> </a:t>
            </a:r>
            <a:r>
              <a:rPr lang="en-US" sz="2400" b="1" dirty="0" err="1"/>
              <a:t>Badan</a:t>
            </a:r>
            <a:r>
              <a:rPr lang="en-US" sz="2400" b="1" dirty="0"/>
              <a:t> </a:t>
            </a:r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Peserta</a:t>
            </a:r>
            <a:r>
              <a:rPr lang="en-US" sz="2400" b="1" dirty="0"/>
              <a:t> </a:t>
            </a:r>
            <a:r>
              <a:rPr lang="en-US" sz="2400" b="1" dirty="0" err="1"/>
              <a:t>Posbindu</a:t>
            </a:r>
            <a:r>
              <a:rPr lang="en-US" sz="2400" b="1" dirty="0"/>
              <a:t> Yang </a:t>
            </a:r>
            <a:r>
              <a:rPr lang="en-US" sz="2400" b="1" dirty="0" err="1"/>
              <a:t>Mengalami</a:t>
            </a:r>
            <a:r>
              <a:rPr lang="en-US" sz="2400" b="1" dirty="0"/>
              <a:t> </a:t>
            </a:r>
            <a:r>
              <a:rPr lang="en-US" sz="2400" b="1" dirty="0" err="1"/>
              <a:t>Obesitas</a:t>
            </a:r>
            <a:endParaRPr lang="id-ID" sz="2400" dirty="0"/>
          </a:p>
        </p:txBody>
      </p:sp>
      <p:sp>
        <p:nvSpPr>
          <p:cNvPr id="3" name="Rectangle 2"/>
          <p:cNvSpPr/>
          <p:nvPr/>
        </p:nvSpPr>
        <p:spPr>
          <a:xfrm>
            <a:off x="491319" y="1802713"/>
            <a:ext cx="7767095" cy="375487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i-FI" dirty="0">
                <a:latin typeface="Arial Rounded MT Bold" pitchFamily="34" charset="0"/>
              </a:rPr>
              <a:t>Utamakan konsumsi protein rendah lemak,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Arial Rounded MT Bold" pitchFamily="34" charset="0"/>
              </a:rPr>
              <a:t>Meningkatkan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konsumsi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sayuran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dengan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cara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diolah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direbus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atau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ditumis</a:t>
            </a:r>
            <a:r>
              <a:rPr lang="en-US" dirty="0">
                <a:latin typeface="Arial Rounded MT Bold" pitchFamily="34" charset="0"/>
              </a:rPr>
              <a:t>,</a:t>
            </a:r>
          </a:p>
          <a:p>
            <a:pPr marL="285750" indent="-285750" algn="just">
              <a:buFontTx/>
              <a:buChar char="-"/>
            </a:pPr>
            <a:r>
              <a:rPr lang="sv-SE" dirty="0">
                <a:latin typeface="Arial Rounded MT Bold" pitchFamily="34" charset="0"/>
              </a:rPr>
              <a:t>Konsumsi buah utuh sebagai makanan selingan,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Arial Rounded MT Bold" pitchFamily="34" charset="0"/>
              </a:rPr>
              <a:t>Hindari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buah</a:t>
            </a:r>
            <a:r>
              <a:rPr lang="en-US" dirty="0">
                <a:latin typeface="Arial Rounded MT Bold" pitchFamily="34" charset="0"/>
              </a:rPr>
              <a:t> yang </a:t>
            </a:r>
            <a:r>
              <a:rPr lang="en-US" dirty="0" err="1">
                <a:latin typeface="Arial Rounded MT Bold" pitchFamily="34" charset="0"/>
              </a:rPr>
              <a:t>bernergi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tinggi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seperti</a:t>
            </a:r>
            <a:r>
              <a:rPr lang="en-US" dirty="0">
                <a:latin typeface="Arial Rounded MT Bold" pitchFamily="34" charset="0"/>
              </a:rPr>
              <a:t> durian, </a:t>
            </a:r>
            <a:r>
              <a:rPr lang="en-US" dirty="0" err="1">
                <a:latin typeface="Arial Rounded MT Bold" pitchFamily="34" charset="0"/>
              </a:rPr>
              <a:t>mangga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sawo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pisang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srikaya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dan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alpukat</a:t>
            </a:r>
            <a:r>
              <a:rPr lang="en-US" dirty="0">
                <a:latin typeface="Arial Rounded MT Bold" pitchFamily="34" charset="0"/>
              </a:rPr>
              <a:t>,</a:t>
            </a:r>
          </a:p>
          <a:p>
            <a:pPr marL="285750" indent="-285750" algn="just">
              <a:buFontTx/>
              <a:buChar char="-"/>
            </a:pPr>
            <a:r>
              <a:rPr lang="en-US" dirty="0" err="1">
                <a:latin typeface="Arial Rounded MT Bold" pitchFamily="34" charset="0"/>
              </a:rPr>
              <a:t>Banyak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minum</a:t>
            </a:r>
            <a:r>
              <a:rPr lang="en-US" dirty="0">
                <a:latin typeface="Arial Rounded MT Bold" pitchFamily="34" charset="0"/>
              </a:rPr>
              <a:t> air </a:t>
            </a:r>
            <a:r>
              <a:rPr lang="en-US" dirty="0" err="1">
                <a:latin typeface="Arial Rounded MT Bold" pitchFamily="34" charset="0"/>
              </a:rPr>
              <a:t>putih</a:t>
            </a:r>
            <a:r>
              <a:rPr lang="en-US" dirty="0">
                <a:latin typeface="Arial Rounded MT Bold" pitchFamily="34" charset="0"/>
              </a:rPr>
              <a:t>.</a:t>
            </a:r>
          </a:p>
          <a:p>
            <a:pPr algn="just"/>
            <a:endParaRPr lang="en-US" dirty="0">
              <a:latin typeface="Arial Rounded MT Bold" pitchFamily="34" charset="0"/>
            </a:endParaRPr>
          </a:p>
          <a:p>
            <a:pPr algn="just"/>
            <a:r>
              <a:rPr lang="fi-FI" dirty="0">
                <a:latin typeface="Arial Rounded MT Bold" pitchFamily="34" charset="0"/>
              </a:rPr>
              <a:t>b. Perubahan pola emosi makan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>
                <a:latin typeface="Arial Rounded MT Bold" pitchFamily="34" charset="0"/>
              </a:rPr>
              <a:t>Untuk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mengurangi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obesitas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kita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harus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mengenali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pola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emosi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makan</a:t>
            </a:r>
            <a:r>
              <a:rPr lang="en-US" dirty="0">
                <a:latin typeface="Arial Rounded MT Bold" pitchFamily="34" charset="0"/>
              </a:rPr>
              <a:t>. </a:t>
            </a:r>
            <a:r>
              <a:rPr lang="en-US" dirty="0" err="1">
                <a:latin typeface="Arial Rounded MT Bold" pitchFamily="34" charset="0"/>
              </a:rPr>
              <a:t>Hindari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makanan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saat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merasa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sedang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marah</a:t>
            </a:r>
            <a:r>
              <a:rPr lang="en-US" dirty="0">
                <a:latin typeface="Arial Rounded MT Bold" pitchFamily="34" charset="0"/>
              </a:rPr>
              <a:t>, stress, </a:t>
            </a:r>
            <a:r>
              <a:rPr lang="en-US" dirty="0" err="1">
                <a:latin typeface="Arial Rounded MT Bold" pitchFamily="34" charset="0"/>
              </a:rPr>
              <a:t>bosan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dll</a:t>
            </a:r>
            <a:r>
              <a:rPr lang="en-US" dirty="0">
                <a:latin typeface="Arial Rounded MT Bold" pitchFamily="34" charset="0"/>
              </a:rPr>
              <a:t>. </a:t>
            </a:r>
            <a:r>
              <a:rPr lang="en-US" dirty="0" err="1">
                <a:latin typeface="Arial Rounded MT Bold" pitchFamily="34" charset="0"/>
              </a:rPr>
              <a:t>Selain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itu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err="1">
                <a:latin typeface="Arial Rounded MT Bold" pitchFamily="34" charset="0"/>
              </a:rPr>
              <a:t>bisa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juga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melakukan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makan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hanya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pada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fi-FI" dirty="0">
                <a:latin typeface="Arial Rounded MT Bold" pitchFamily="34" charset="0"/>
              </a:rPr>
              <a:t>saat lapar, bukan karena lapar mata.</a:t>
            </a:r>
          </a:p>
          <a:p>
            <a:pPr algn="just"/>
            <a:endParaRPr lang="fi-FI" dirty="0">
              <a:latin typeface="Arial Rounded MT Bold" pitchFamily="34" charset="0"/>
            </a:endParaRPr>
          </a:p>
          <a:p>
            <a:pPr algn="just"/>
            <a:r>
              <a:rPr lang="fi-FI" dirty="0">
                <a:latin typeface="Arial Rounded MT Bold" pitchFamily="34" charset="0"/>
              </a:rPr>
              <a:t>c. </a:t>
            </a:r>
            <a:r>
              <a:rPr lang="sv-SE" dirty="0">
                <a:latin typeface="Arial Rounded MT Bold" pitchFamily="34" charset="0"/>
              </a:rPr>
              <a:t>Perubahan pola aktivitas fisik</a:t>
            </a:r>
          </a:p>
          <a:p>
            <a:pPr algn="just"/>
            <a:endParaRPr lang="en-US" dirty="0">
              <a:latin typeface="Arial Rounded MT Bold" pitchFamily="34" charset="0"/>
            </a:endParaRPr>
          </a:p>
          <a:p>
            <a:pPr algn="just"/>
            <a:r>
              <a:rPr lang="en-US" dirty="0">
                <a:latin typeface="Arial Rounded MT Bold" pitchFamily="34" charset="0"/>
              </a:rPr>
              <a:t>d. </a:t>
            </a:r>
            <a:r>
              <a:rPr lang="en-US" dirty="0" err="1">
                <a:latin typeface="Arial Rounded MT Bold" pitchFamily="34" charset="0"/>
              </a:rPr>
              <a:t>Perubahan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pola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tidur</a:t>
            </a:r>
            <a:r>
              <a:rPr lang="en-US" dirty="0">
                <a:latin typeface="Arial Rounded MT Bold" pitchFamily="34" charset="0"/>
              </a:rPr>
              <a:t>/</a:t>
            </a:r>
            <a:r>
              <a:rPr lang="en-US" dirty="0" err="1">
                <a:latin typeface="Arial Rounded MT Bold" pitchFamily="34" charset="0"/>
              </a:rPr>
              <a:t>istirahat</a:t>
            </a:r>
            <a:r>
              <a:rPr lang="en-US" dirty="0">
                <a:latin typeface="Arial Rounded MT Bold" pitchFamily="34" charset="0"/>
              </a:rPr>
              <a:t> yang </a:t>
            </a:r>
            <a:r>
              <a:rPr lang="en-US" dirty="0" err="1">
                <a:latin typeface="Arial Rounded MT Bold" pitchFamily="34" charset="0"/>
              </a:rPr>
              <a:t>cukup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sesuai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usia</a:t>
            </a:r>
            <a:r>
              <a:rPr lang="en-US" dirty="0">
                <a:latin typeface="Arial Rounded MT Bold" pitchFamily="34" charset="0"/>
              </a:rPr>
              <a:t> (6-8 jam </a:t>
            </a:r>
            <a:r>
              <a:rPr lang="en-US" dirty="0" err="1">
                <a:latin typeface="Arial Rounded MT Bold" pitchFamily="34" charset="0"/>
              </a:rPr>
              <a:t>untuk</a:t>
            </a:r>
            <a:endParaRPr lang="en-US" dirty="0">
              <a:latin typeface="Arial Rounded MT Bold" pitchFamily="34" charset="0"/>
            </a:endParaRPr>
          </a:p>
          <a:p>
            <a:pPr algn="just"/>
            <a:r>
              <a:rPr lang="en-US" dirty="0" err="1">
                <a:latin typeface="Arial Rounded MT Bold" pitchFamily="34" charset="0"/>
              </a:rPr>
              <a:t>usia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peserta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>
                <a:latin typeface="Arial Rounded MT Bold" pitchFamily="34" charset="0"/>
              </a:rPr>
              <a:t>Posbindu</a:t>
            </a:r>
            <a:r>
              <a:rPr lang="en-US" dirty="0">
                <a:latin typeface="Arial Rounded MT Bold" pitchFamily="34" charset="0"/>
              </a:rPr>
              <a:t>).</a:t>
            </a:r>
          </a:p>
          <a:p>
            <a:pPr algn="just"/>
            <a:endParaRPr lang="en-US" dirty="0">
              <a:latin typeface="Arial Rounded MT Bold" pitchFamily="34" charset="0"/>
            </a:endParaRPr>
          </a:p>
        </p:txBody>
      </p:sp>
      <p:pic>
        <p:nvPicPr>
          <p:cNvPr id="9218" name="Picture 2" descr="D:\My Dream\Asisten Peneliti\KUALITATIF\AGUSTUS\TRAINING KADER NAKES KRA\gambar tid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97" y="3680149"/>
            <a:ext cx="3616656" cy="187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NIMASI MAKANAN SEHAT BERGIZI SEIMBANG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414" y="1802713"/>
            <a:ext cx="3615139" cy="187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873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"/>
          <p:cNvSpPr txBox="1"/>
          <p:nvPr/>
        </p:nvSpPr>
        <p:spPr>
          <a:xfrm>
            <a:off x="1523880" y="2004480"/>
            <a:ext cx="9143640" cy="23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en-ID" sz="6000" b="1" i="0" u="none" strike="noStrike" cap="none" dirty="0" err="1">
                <a:solidFill>
                  <a:srgbClr val="5190D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Terima</a:t>
            </a:r>
            <a:r>
              <a:rPr lang="en-ID" sz="6000" b="1" i="0" u="none" strike="noStrike" cap="none" dirty="0">
                <a:solidFill>
                  <a:srgbClr val="5190D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Kasih</a:t>
            </a:r>
            <a:endParaRPr sz="6000" b="0" i="0" u="none" strike="noStrike" cap="non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</TotalTime>
  <Words>1358</Words>
  <Application>Microsoft Office PowerPoint</Application>
  <PresentationFormat>Custom</PresentationFormat>
  <Paragraphs>99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Office Theme</vt:lpstr>
      <vt:lpstr>Apek Gizi dalam Pencegahan dan Tatalaksana PTM</vt:lpstr>
      <vt:lpstr>Perubahan Paradigma Gizi Seimbang</vt:lpstr>
      <vt:lpstr>GIZi Seimbang </vt:lpstr>
      <vt:lpstr>Bahan Makanan Sumber Zat Gizi Makro Dan Mikro</vt:lpstr>
      <vt:lpstr>Manfaat Konsumsi Sayur dan Buah Bagi Kesehatan</vt:lpstr>
      <vt:lpstr>Tips Konsumsi Gula, Garam dan Lemak yang Aman</vt:lpstr>
      <vt:lpstr>Manfat Air bagi Kesehatan</vt:lpstr>
      <vt:lpstr>PowerPoint Presentation</vt:lpstr>
      <vt:lpstr>PowerPoint Presentation</vt:lpstr>
      <vt:lpstr>Bahan Makanan yang Dapat Diberikan pada Penderita DM</vt:lpstr>
      <vt:lpstr>Bahan Makanan yang Tidak Dapat Diberikan pada Penderita DM</vt:lpstr>
      <vt:lpstr>Bahan makanan apa sajakah yang dapat diberikan pada penderita hipertensi</vt:lpstr>
      <vt:lpstr>Bahan makanan apa sajakah yang tidak boleh diberikan pada penderita hipertensi</vt:lpstr>
      <vt:lpstr>Obesitas</vt:lpstr>
      <vt:lpstr>PowerPoint Presentation</vt:lpstr>
      <vt:lpstr>Tips Mudah Untuk Menurunkan Berat Badan Pada Peserta Posbindu Yang Mengalami Obesitas</vt:lpstr>
      <vt:lpstr>Tips Mudah Untuk Menurunkan Berat Badan Pada Peserta Posbindu Yang Mengalami Obesitas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Retrospective Study Indonesia</dc:title>
  <dc:creator>Stefanus Erdana Putra</dc:creator>
  <cp:lastModifiedBy>TANTRI</cp:lastModifiedBy>
  <cp:revision>49</cp:revision>
  <dcterms:created xsi:type="dcterms:W3CDTF">2020-10-14T02:45:49Z</dcterms:created>
  <dcterms:modified xsi:type="dcterms:W3CDTF">2021-09-22T10:54:38Z</dcterms:modified>
</cp:coreProperties>
</file>