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2"/>
  </p:notesMasterIdLst>
  <p:handoutMasterIdLst>
    <p:handoutMasterId r:id="rId53"/>
  </p:handoutMasterIdLst>
  <p:sldIdLst>
    <p:sldId id="308" r:id="rId2"/>
    <p:sldId id="257" r:id="rId3"/>
    <p:sldId id="259" r:id="rId4"/>
    <p:sldId id="258" r:id="rId5"/>
    <p:sldId id="260" r:id="rId6"/>
    <p:sldId id="261" r:id="rId7"/>
    <p:sldId id="262" r:id="rId8"/>
    <p:sldId id="263" r:id="rId9"/>
    <p:sldId id="264" r:id="rId10"/>
    <p:sldId id="265" r:id="rId11"/>
    <p:sldId id="266" r:id="rId12"/>
    <p:sldId id="292" r:id="rId13"/>
    <p:sldId id="267" r:id="rId14"/>
    <p:sldId id="268" r:id="rId15"/>
    <p:sldId id="269" r:id="rId16"/>
    <p:sldId id="278" r:id="rId17"/>
    <p:sldId id="279" r:id="rId18"/>
    <p:sldId id="270" r:id="rId19"/>
    <p:sldId id="271" r:id="rId20"/>
    <p:sldId id="272" r:id="rId21"/>
    <p:sldId id="273" r:id="rId22"/>
    <p:sldId id="274" r:id="rId23"/>
    <p:sldId id="275" r:id="rId24"/>
    <p:sldId id="277" r:id="rId25"/>
    <p:sldId id="280" r:id="rId26"/>
    <p:sldId id="281" r:id="rId27"/>
    <p:sldId id="282" r:id="rId28"/>
    <p:sldId id="283" r:id="rId29"/>
    <p:sldId id="286" r:id="rId30"/>
    <p:sldId id="288" r:id="rId31"/>
    <p:sldId id="289" r:id="rId32"/>
    <p:sldId id="293" r:id="rId33"/>
    <p:sldId id="294" r:id="rId34"/>
    <p:sldId id="291" r:id="rId35"/>
    <p:sldId id="290" r:id="rId36"/>
    <p:sldId id="295" r:id="rId37"/>
    <p:sldId id="296" r:id="rId38"/>
    <p:sldId id="297" r:id="rId39"/>
    <p:sldId id="298" r:id="rId40"/>
    <p:sldId id="299" r:id="rId41"/>
    <p:sldId id="300" r:id="rId42"/>
    <p:sldId id="301" r:id="rId43"/>
    <p:sldId id="302" r:id="rId44"/>
    <p:sldId id="284" r:id="rId45"/>
    <p:sldId id="285" r:id="rId46"/>
    <p:sldId id="287" r:id="rId47"/>
    <p:sldId id="307" r:id="rId48"/>
    <p:sldId id="303" r:id="rId49"/>
    <p:sldId id="304" r:id="rId50"/>
    <p:sldId id="305" r:id="rId51"/>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9D7FD6-DEE2-4E87-A840-0839C4622EBC}" v="1" dt="2022-09-07T15:18:17.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12" autoAdjust="0"/>
    <p:restoredTop sz="94075" autoAdjust="0"/>
  </p:normalViewPr>
  <p:slideViewPr>
    <p:cSldViewPr snapToGrid="0">
      <p:cViewPr varScale="1">
        <p:scale>
          <a:sx n="75" d="100"/>
          <a:sy n="75" d="100"/>
        </p:scale>
        <p:origin x="137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g Nguyen" userId="f978c85e338d232e" providerId="LiveId" clId="{E39D7FD6-DEE2-4E87-A840-0839C4622EBC}"/>
    <pc:docChg chg="undo custSel addSld modSld sldOrd">
      <pc:chgData name="Giang Nguyen" userId="f978c85e338d232e" providerId="LiveId" clId="{E39D7FD6-DEE2-4E87-A840-0839C4622EBC}" dt="2022-09-07T15:21:54.926" v="55" actId="14100"/>
      <pc:docMkLst>
        <pc:docMk/>
      </pc:docMkLst>
      <pc:sldChg chg="addSp delSp modSp mod">
        <pc:chgData name="Giang Nguyen" userId="f978c85e338d232e" providerId="LiveId" clId="{E39D7FD6-DEE2-4E87-A840-0839C4622EBC}" dt="2022-09-07T15:21:54.926" v="55" actId="14100"/>
        <pc:sldMkLst>
          <pc:docMk/>
          <pc:sldMk cId="1659948969" sldId="257"/>
        </pc:sldMkLst>
        <pc:spChg chg="mod">
          <ac:chgData name="Giang Nguyen" userId="f978c85e338d232e" providerId="LiveId" clId="{E39D7FD6-DEE2-4E87-A840-0839C4622EBC}" dt="2022-09-07T15:21:24.295" v="49" actId="20577"/>
          <ac:spMkLst>
            <pc:docMk/>
            <pc:sldMk cId="1659948969" sldId="257"/>
            <ac:spMk id="5" creationId="{00000000-0000-0000-0000-000000000000}"/>
          </ac:spMkLst>
        </pc:spChg>
        <pc:picChg chg="add del">
          <ac:chgData name="Giang Nguyen" userId="f978c85e338d232e" providerId="LiveId" clId="{E39D7FD6-DEE2-4E87-A840-0839C4622EBC}" dt="2022-09-07T15:18:38.088" v="11" actId="478"/>
          <ac:picMkLst>
            <pc:docMk/>
            <pc:sldMk cId="1659948969" sldId="257"/>
            <ac:picMk id="7" creationId="{1A16E593-F09E-20AB-0299-08FC4A89C0DC}"/>
          </ac:picMkLst>
        </pc:picChg>
        <pc:picChg chg="add mod modCrop">
          <ac:chgData name="Giang Nguyen" userId="f978c85e338d232e" providerId="LiveId" clId="{E39D7FD6-DEE2-4E87-A840-0839C4622EBC}" dt="2022-09-07T15:21:54.926" v="55" actId="14100"/>
          <ac:picMkLst>
            <pc:docMk/>
            <pc:sldMk cId="1659948969" sldId="257"/>
            <ac:picMk id="7" creationId="{B70A8B6A-4957-21E8-88C8-DCB1E83A2AFE}"/>
          </ac:picMkLst>
        </pc:picChg>
        <pc:picChg chg="add del mod modCrop">
          <ac:chgData name="Giang Nguyen" userId="f978c85e338d232e" providerId="LiveId" clId="{E39D7FD6-DEE2-4E87-A840-0839C4622EBC}" dt="2022-09-07T15:21:06.651" v="26" actId="478"/>
          <ac:picMkLst>
            <pc:docMk/>
            <pc:sldMk cId="1659948969" sldId="257"/>
            <ac:picMk id="9" creationId="{82162729-DD3A-62F6-C30F-481F95D525F6}"/>
          </ac:picMkLst>
        </pc:picChg>
      </pc:sldChg>
      <pc:sldChg chg="addSp delSp modSp new mod ord setBg">
        <pc:chgData name="Giang Nguyen" userId="f978c85e338d232e" providerId="LiveId" clId="{E39D7FD6-DEE2-4E87-A840-0839C4622EBC}" dt="2022-09-07T15:18:22.374" v="9" actId="962"/>
        <pc:sldMkLst>
          <pc:docMk/>
          <pc:sldMk cId="1331485216" sldId="308"/>
        </pc:sldMkLst>
        <pc:spChg chg="del">
          <ac:chgData name="Giang Nguyen" userId="f978c85e338d232e" providerId="LiveId" clId="{E39D7FD6-DEE2-4E87-A840-0839C4622EBC}" dt="2022-09-07T15:18:22.060" v="7" actId="26606"/>
          <ac:spMkLst>
            <pc:docMk/>
            <pc:sldMk cId="1331485216" sldId="308"/>
            <ac:spMk id="2" creationId="{31585A0E-41E4-F1D6-C2AE-5B933C5EC50C}"/>
          </ac:spMkLst>
        </pc:spChg>
        <pc:spChg chg="del">
          <ac:chgData name="Giang Nguyen" userId="f978c85e338d232e" providerId="LiveId" clId="{E39D7FD6-DEE2-4E87-A840-0839C4622EBC}" dt="2022-09-07T15:18:17.705" v="5"/>
          <ac:spMkLst>
            <pc:docMk/>
            <pc:sldMk cId="1331485216" sldId="308"/>
            <ac:spMk id="3" creationId="{03EE561A-8DD8-F789-2512-2227F9C1FF22}"/>
          </ac:spMkLst>
        </pc:spChg>
        <pc:spChg chg="add">
          <ac:chgData name="Giang Nguyen" userId="f978c85e338d232e" providerId="LiveId" clId="{E39D7FD6-DEE2-4E87-A840-0839C4622EBC}" dt="2022-09-07T15:18:22.060" v="7" actId="26606"/>
          <ac:spMkLst>
            <pc:docMk/>
            <pc:sldMk cId="1331485216" sldId="308"/>
            <ac:spMk id="10" creationId="{42A4FC2C-047E-45A5-965D-8E1E3BF09BC6}"/>
          </ac:spMkLst>
        </pc:spChg>
        <pc:picChg chg="add mod">
          <ac:chgData name="Giang Nguyen" userId="f978c85e338d232e" providerId="LiveId" clId="{E39D7FD6-DEE2-4E87-A840-0839C4622EBC}" dt="2022-09-07T15:18:22.374" v="9" actId="962"/>
          <ac:picMkLst>
            <pc:docMk/>
            <pc:sldMk cId="1331485216" sldId="308"/>
            <ac:picMk id="5" creationId="{FF2E8DFC-A271-769C-B8B5-DA104DC2E5B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385AF721-E188-4B1C-AA46-AE0CA35224E2}" type="datetimeFigureOut">
              <a:rPr lang="en-US" smtClean="0"/>
              <a:pPr/>
              <a:t>9/7/2022</a:t>
            </a:fld>
            <a:endParaRPr lang="en-US"/>
          </a:p>
        </p:txBody>
      </p:sp>
      <p:sp>
        <p:nvSpPr>
          <p:cNvPr id="4" name="Footer Placeholder 3"/>
          <p:cNvSpPr>
            <a:spLocks noGrp="1"/>
          </p:cNvSpPr>
          <p:nvPr>
            <p:ph type="ftr" sz="quarter" idx="2"/>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46A0809B-94C7-4107-A63E-5A7A9CB3CE77}" type="slidenum">
              <a:rPr lang="en-US" smtClean="0"/>
              <a:pPr/>
              <a:t>‹#›</a:t>
            </a:fld>
            <a:endParaRPr lang="en-US"/>
          </a:p>
        </p:txBody>
      </p:sp>
    </p:spTree>
    <p:extLst>
      <p:ext uri="{BB962C8B-B14F-4D97-AF65-F5344CB8AC3E}">
        <p14:creationId xmlns:p14="http://schemas.microsoft.com/office/powerpoint/2010/main" val="110474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BADBC404-B474-48CA-A4AD-176BF29FB56C}" type="datetimeFigureOut">
              <a:rPr lang="en-US" smtClean="0"/>
              <a:pPr/>
              <a:t>9/7/2022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731A125D-B927-421A-8CE5-A34100A4EF7C}" type="slidenum">
              <a:rPr lang="en-US" smtClean="0"/>
              <a:pPr/>
              <a:t>‹#›</a:t>
            </a:fld>
            <a:endParaRPr lang="en-US"/>
          </a:p>
        </p:txBody>
      </p:sp>
    </p:spTree>
    <p:extLst>
      <p:ext uri="{BB962C8B-B14F-4D97-AF65-F5344CB8AC3E}">
        <p14:creationId xmlns:p14="http://schemas.microsoft.com/office/powerpoint/2010/main" val="161739378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a:t>Q:</a:t>
            </a:r>
          </a:p>
          <a:p>
            <a:pPr marL="171450" indent="-171450">
              <a:buFontTx/>
              <a:buChar char="-"/>
            </a:pPr>
            <a:r>
              <a:rPr lang="en-US"/>
              <a:t>Ari:</a:t>
            </a:r>
            <a:r>
              <a:rPr lang="en-US" baseline="0"/>
              <a:t> Intervention on family?</a:t>
            </a:r>
          </a:p>
          <a:p>
            <a:pPr marL="171450" indent="-171450">
              <a:buFontTx/>
              <a:buChar char="-"/>
            </a:pPr>
            <a:r>
              <a:rPr lang="en-US" baseline="0"/>
              <a:t>Jeanet: (i) Peer-group support (ii) satisfaction: on-going M&amp;E </a:t>
            </a:r>
            <a:r>
              <a:rPr lang="en-US" baseline="0">
                <a:sym typeface="Wingdings" panose="05000000000000000000" pitchFamily="2" charset="2"/>
              </a:rPr>
              <a:t> qualitative may be</a:t>
            </a:r>
          </a:p>
          <a:p>
            <a:pPr marL="171450" indent="-171450">
              <a:buFontTx/>
              <a:buChar char="-"/>
            </a:pPr>
            <a:r>
              <a:rPr lang="en-US" baseline="0">
                <a:sym typeface="Wingdings" panose="05000000000000000000" pitchFamily="2" charset="2"/>
              </a:rPr>
              <a:t>Jaap: Village health workers ==&gt; document what community health workers do and ISHCs volunteer does</a:t>
            </a:r>
          </a:p>
          <a:p>
            <a:pPr marL="171450" indent="-171450">
              <a:buFontTx/>
              <a:buChar char="-"/>
            </a:pPr>
            <a:endParaRPr lang="en-US" baseline="0">
              <a:sym typeface="Wingdings" panose="05000000000000000000" pitchFamily="2" charset="2"/>
            </a:endParaRPr>
          </a:p>
          <a:p>
            <a:pPr marL="171450" indent="-171450">
              <a:buFontTx/>
              <a:buChar char="-"/>
            </a:pPr>
            <a:r>
              <a:rPr lang="en-US" baseline="0">
                <a:sym typeface="Wingdings" panose="05000000000000000000" pitchFamily="2" charset="2"/>
              </a:rPr>
              <a:t>Link of ISHCs and CHS: HMIS system in CHS? </a:t>
            </a:r>
            <a:endParaRPr lang="en-US" baseline="0"/>
          </a:p>
          <a:p>
            <a:pPr marL="171450" indent="-171450">
              <a:buFontTx/>
              <a:buChar char="-"/>
            </a:pPr>
            <a:endParaRPr lang="en-US" baseline="0"/>
          </a:p>
          <a:p>
            <a:pPr marL="171450" indent="-171450">
              <a:buFontTx/>
              <a:buChar char="-"/>
            </a:pPr>
            <a:endParaRPr lang="en-US"/>
          </a:p>
        </p:txBody>
      </p:sp>
      <p:sp>
        <p:nvSpPr>
          <p:cNvPr id="4" name="Slide Number Placeholder 3"/>
          <p:cNvSpPr>
            <a:spLocks noGrp="1"/>
          </p:cNvSpPr>
          <p:nvPr>
            <p:ph type="sldNum" sz="quarter" idx="10"/>
          </p:nvPr>
        </p:nvSpPr>
        <p:spPr/>
        <p:txBody>
          <a:bodyPr/>
          <a:lstStyle/>
          <a:p>
            <a:fld id="{731A125D-B927-421A-8CE5-A34100A4EF7C}" type="slidenum">
              <a:rPr lang="en-US" smtClean="0"/>
              <a:pPr/>
              <a:t>2</a:t>
            </a:fld>
            <a:endParaRPr lang="en-US"/>
          </a:p>
        </p:txBody>
      </p:sp>
    </p:spTree>
    <p:extLst>
      <p:ext uri="{BB962C8B-B14F-4D97-AF65-F5344CB8AC3E}">
        <p14:creationId xmlns:p14="http://schemas.microsoft.com/office/powerpoint/2010/main" val="10141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err="1">
                <a:solidFill>
                  <a:srgbClr val="FF0000"/>
                </a:solidFill>
              </a:rPr>
              <a:t>Hội</a:t>
            </a:r>
            <a:r>
              <a:rPr lang="en-US" dirty="0">
                <a:solidFill>
                  <a:srgbClr val="FF0000"/>
                </a:solidFill>
              </a:rPr>
              <a:t> Tim </a:t>
            </a:r>
            <a:r>
              <a:rPr lang="en-US" dirty="0" err="1">
                <a:solidFill>
                  <a:srgbClr val="FF0000"/>
                </a:solidFill>
              </a:rPr>
              <a:t>mạch</a:t>
            </a:r>
            <a:r>
              <a:rPr lang="en-US" dirty="0">
                <a:solidFill>
                  <a:srgbClr val="FF0000"/>
                </a:solidFill>
              </a:rPr>
              <a:t> </a:t>
            </a:r>
            <a:r>
              <a:rPr lang="en-US" dirty="0" err="1">
                <a:solidFill>
                  <a:srgbClr val="FF0000"/>
                </a:solidFill>
              </a:rPr>
              <a:t>Việt</a:t>
            </a:r>
            <a:r>
              <a:rPr lang="en-US" dirty="0">
                <a:solidFill>
                  <a:srgbClr val="FF0000"/>
                </a:solidFill>
              </a:rPr>
              <a:t> Nam 2021, NICE 2019, WHO 2021, ESC 2021, ISH 2020, JNC 8, ACC/AHA</a:t>
            </a:r>
          </a:p>
          <a:p>
            <a:r>
              <a:rPr lang="en-US" dirty="0" err="1"/>
              <a:t>Chẩn</a:t>
            </a:r>
            <a:r>
              <a:rPr lang="en-US" dirty="0"/>
              <a:t> </a:t>
            </a:r>
            <a:r>
              <a:rPr lang="en-US" dirty="0" err="1"/>
              <a:t>đoán</a:t>
            </a:r>
            <a:r>
              <a:rPr lang="en-US" dirty="0"/>
              <a:t> THA </a:t>
            </a:r>
            <a:r>
              <a:rPr lang="en-US" dirty="0" err="1"/>
              <a:t>khi</a:t>
            </a:r>
            <a:r>
              <a:rPr lang="en-US" dirty="0"/>
              <a:t> HAPK ≥140/90 mmHg </a:t>
            </a:r>
            <a:r>
              <a:rPr lang="en-US" dirty="0" err="1"/>
              <a:t>và</a:t>
            </a:r>
            <a:r>
              <a:rPr lang="en-US" dirty="0"/>
              <a:t> </a:t>
            </a:r>
            <a:r>
              <a:rPr lang="en-US" dirty="0" err="1"/>
              <a:t>theo</a:t>
            </a:r>
            <a:r>
              <a:rPr lang="en-US" dirty="0"/>
              <a:t> </a:t>
            </a:r>
            <a:r>
              <a:rPr lang="en-US" dirty="0" err="1"/>
              <a:t>hai</a:t>
            </a:r>
            <a:r>
              <a:rPr lang="en-US" dirty="0"/>
              <a:t> </a:t>
            </a:r>
            <a:r>
              <a:rPr lang="en-US" dirty="0" err="1"/>
              <a:t>độ</a:t>
            </a:r>
            <a:r>
              <a:rPr lang="en-US" dirty="0"/>
              <a:t> I, II</a:t>
            </a:r>
          </a:p>
          <a:p>
            <a:r>
              <a:rPr lang="en-US" dirty="0" err="1"/>
              <a:t>Tiền</a:t>
            </a:r>
            <a:r>
              <a:rPr lang="en-US" dirty="0"/>
              <a:t> THA = </a:t>
            </a:r>
            <a:r>
              <a:rPr lang="en-US" dirty="0" err="1"/>
              <a:t>Bình</a:t>
            </a:r>
            <a:r>
              <a:rPr lang="en-US" dirty="0"/>
              <a:t> </a:t>
            </a:r>
            <a:r>
              <a:rPr lang="en-US" dirty="0" err="1"/>
              <a:t>thường</a:t>
            </a:r>
            <a:r>
              <a:rPr lang="en-US" dirty="0"/>
              <a:t> </a:t>
            </a:r>
            <a:r>
              <a:rPr lang="en-US" dirty="0" err="1"/>
              <a:t>cao</a:t>
            </a:r>
            <a:r>
              <a:rPr lang="en-US" dirty="0"/>
              <a:t> </a:t>
            </a:r>
            <a:r>
              <a:rPr lang="en-US" dirty="0" err="1"/>
              <a:t>khi</a:t>
            </a:r>
            <a:r>
              <a:rPr lang="en-US" dirty="0"/>
              <a:t> HATT 130-139 mmHg, </a:t>
            </a:r>
            <a:r>
              <a:rPr lang="en-US" dirty="0" err="1"/>
              <a:t>HATTr</a:t>
            </a:r>
            <a:r>
              <a:rPr lang="en-US" dirty="0"/>
              <a:t> 85-89 mmHg</a:t>
            </a:r>
          </a:p>
        </p:txBody>
      </p:sp>
      <p:sp>
        <p:nvSpPr>
          <p:cNvPr id="4" name="Slide Number Placeholder 3"/>
          <p:cNvSpPr>
            <a:spLocks noGrp="1"/>
          </p:cNvSpPr>
          <p:nvPr>
            <p:ph type="sldNum" sz="quarter" idx="5"/>
          </p:nvPr>
        </p:nvSpPr>
        <p:spPr/>
        <p:txBody>
          <a:bodyPr/>
          <a:lstStyle/>
          <a:p>
            <a:fld id="{731A125D-B927-421A-8CE5-A34100A4EF7C}" type="slidenum">
              <a:rPr lang="en-US" smtClean="0"/>
              <a:pPr/>
              <a:t>6</a:t>
            </a:fld>
            <a:endParaRPr lang="en-US"/>
          </a:p>
        </p:txBody>
      </p:sp>
    </p:spTree>
    <p:extLst>
      <p:ext uri="{BB962C8B-B14F-4D97-AF65-F5344CB8AC3E}">
        <p14:creationId xmlns:p14="http://schemas.microsoft.com/office/powerpoint/2010/main" val="736390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US" sz="1200" dirty="0" err="1">
                <a:latin typeface="Arial" panose="020B0604020202020204" pitchFamily="34" charset="0"/>
                <a:cs typeface="Arial" panose="020B0604020202020204" pitchFamily="34" charset="0"/>
              </a:rPr>
              <a:t>Điều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trị</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đều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đúng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đủ</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dài</a:t>
            </a:r>
            <a:endParaRPr lang="en-US" sz="1200" dirty="0">
              <a:latin typeface="Arial" panose="020B0604020202020204" pitchFamily="34" charset="0"/>
              <a:cs typeface="Arial" panose="020B0604020202020204" pitchFamily="34" charset="0"/>
            </a:endParaRPr>
          </a:p>
          <a:p>
            <a:pPr marL="285750" indent="-285750">
              <a:buFontTx/>
              <a:buChar char="-"/>
            </a:pPr>
            <a:r>
              <a:rPr lang="en-US" sz="1200" dirty="0"/>
              <a:t>Đ</a:t>
            </a:r>
            <a:r>
              <a:rPr lang="vi-VN" sz="1200" dirty="0"/>
              <a:t>ạt “huyết áp mục tiêu” và giảm tối đa “nguy cơ tim mạch</a:t>
            </a:r>
            <a:r>
              <a:rPr lang="en-US" sz="1200" dirty="0"/>
              <a:t>”</a:t>
            </a:r>
          </a:p>
          <a:p>
            <a:pPr marL="285750" indent="-285750">
              <a:buFontTx/>
              <a:buChar char="-"/>
            </a:pPr>
            <a:r>
              <a:rPr lang="vi-VN" sz="1200" dirty="0"/>
              <a:t>Không nên hạ huyết áp quá nhanh để tránh biến chứng thiếu máu ở các cơ quan đích, trừ tình huống cấp cứu</a:t>
            </a:r>
            <a:endParaRPr lang="en-US" sz="1200" dirty="0"/>
          </a:p>
        </p:txBody>
      </p:sp>
      <p:sp>
        <p:nvSpPr>
          <p:cNvPr id="4" name="Slide Number Placeholder 3"/>
          <p:cNvSpPr>
            <a:spLocks noGrp="1"/>
          </p:cNvSpPr>
          <p:nvPr>
            <p:ph type="sldNum" sz="quarter" idx="5"/>
          </p:nvPr>
        </p:nvSpPr>
        <p:spPr/>
        <p:txBody>
          <a:bodyPr/>
          <a:lstStyle/>
          <a:p>
            <a:fld id="{731A125D-B927-421A-8CE5-A34100A4EF7C}" type="slidenum">
              <a:rPr lang="en-US" smtClean="0"/>
              <a:pPr/>
              <a:t>7</a:t>
            </a:fld>
            <a:endParaRPr lang="en-US"/>
          </a:p>
        </p:txBody>
      </p:sp>
    </p:spTree>
    <p:extLst>
      <p:ext uri="{BB962C8B-B14F-4D97-AF65-F5344CB8AC3E}">
        <p14:creationId xmlns:p14="http://schemas.microsoft.com/office/powerpoint/2010/main" val="2880878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Phối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hợp</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thuốc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ức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chế</a:t>
            </a:r>
            <a:r>
              <a:rPr lang="en-US" sz="1200" b="0" i="0" kern="1200" dirty="0">
                <a:solidFill>
                  <a:schemeClr val="tx1"/>
                </a:solidFill>
                <a:effectLst/>
                <a:latin typeface="+mn-lt"/>
                <a:ea typeface="+mn-ea"/>
                <a:cs typeface="+mn-cs"/>
              </a:rPr>
              <a:t> men </a:t>
            </a:r>
            <a:r>
              <a:rPr lang="en-US" sz="1200" b="0" i="0" kern="1200" dirty="0" err="1">
                <a:solidFill>
                  <a:schemeClr val="tx1"/>
                </a:solidFill>
                <a:effectLst/>
                <a:latin typeface="+mn-lt"/>
                <a:ea typeface="+mn-ea"/>
                <a:cs typeface="+mn-cs"/>
              </a:rPr>
              <a:t>chuyển</a:t>
            </a:r>
            <a:r>
              <a:rPr lang="en-US" sz="1200" b="0" i="0" kern="1200" dirty="0">
                <a:solidFill>
                  <a:schemeClr val="tx1"/>
                </a:solidFill>
                <a:effectLst/>
                <a:latin typeface="+mn-lt"/>
                <a:ea typeface="+mn-ea"/>
                <a:cs typeface="+mn-cs"/>
              </a:rPr>
              <a:t> (ACEIs) </a:t>
            </a:r>
            <a:r>
              <a:rPr lang="en-US" sz="1200" b="0" i="0" kern="1200" dirty="0" err="1">
                <a:solidFill>
                  <a:schemeClr val="tx1"/>
                </a:solidFill>
                <a:effectLst/>
                <a:latin typeface="+mn-lt"/>
                <a:ea typeface="+mn-ea"/>
                <a:cs typeface="+mn-cs"/>
              </a:rPr>
              <a:t>và</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thuốc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chẹn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thụ</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thể</a:t>
            </a:r>
            <a:r>
              <a:rPr lang="en-US" sz="1200" b="0" i="0" kern="1200" dirty="0">
                <a:solidFill>
                  <a:schemeClr val="tx1"/>
                </a:solidFill>
                <a:effectLst/>
                <a:latin typeface="+mn-lt"/>
                <a:ea typeface="+mn-ea"/>
                <a:cs typeface="+mn-cs"/>
              </a:rPr>
              <a:t> angiotensin (ARBs) </a:t>
            </a:r>
            <a:r>
              <a:rPr lang="en-US" sz="1200" b="0" i="0" kern="1200" dirty="0" err="1">
                <a:solidFill>
                  <a:schemeClr val="tx1"/>
                </a:solidFill>
                <a:effectLst/>
                <a:latin typeface="+mn-lt"/>
                <a:ea typeface="+mn-ea"/>
                <a:cs typeface="+mn-cs"/>
              </a:rPr>
              <a:t>tạo</a:t>
            </a:r>
            <a:r>
              <a:rPr lang="en-US" sz="1200" b="0" i="0" kern="1200" dirty="0">
                <a:solidFill>
                  <a:schemeClr val="tx1"/>
                </a:solidFill>
                <a:effectLst/>
                <a:latin typeface="+mn-lt"/>
                <a:ea typeface="+mn-ea"/>
                <a:cs typeface="+mn-cs"/>
              </a:rPr>
              <a:t> ra 2 </a:t>
            </a:r>
            <a:r>
              <a:rPr lang="en-US" sz="1200" b="0" i="0" kern="1200" dirty="0" err="1">
                <a:solidFill>
                  <a:schemeClr val="tx1"/>
                </a:solidFill>
                <a:effectLst/>
                <a:latin typeface="+mn-lt"/>
                <a:ea typeface="+mn-ea"/>
                <a:cs typeface="+mn-cs"/>
              </a:rPr>
              <a:t>tác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dụng</a:t>
            </a:r>
            <a:r>
              <a:rPr lang="en-US" sz="1200" b="0" i="0" kern="1200" dirty="0">
                <a:solidFill>
                  <a:schemeClr val="tx1"/>
                </a:solidFill>
                <a:effectLst/>
                <a:latin typeface="+mn-lt"/>
                <a:ea typeface="+mn-ea"/>
                <a:cs typeface="+mn-cs"/>
              </a:rPr>
              <a:t>:</a:t>
            </a:r>
          </a:p>
          <a:p>
            <a:r>
              <a:rPr lang="en-US" sz="1200" b="0" i="0" kern="1200" dirty="0" err="1">
                <a:solidFill>
                  <a:schemeClr val="tx1"/>
                </a:solidFill>
                <a:effectLst/>
                <a:latin typeface="+mn-lt"/>
                <a:ea typeface="+mn-ea"/>
                <a:cs typeface="+mn-cs"/>
              </a:rPr>
              <a:t>Hạn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chế</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dụng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gây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tăng</a:t>
            </a:r>
            <a:r>
              <a:rPr lang="en-US" sz="1200" b="0" i="0" kern="1200" dirty="0">
                <a:solidFill>
                  <a:schemeClr val="tx1"/>
                </a:solidFill>
                <a:effectLst/>
                <a:latin typeface="+mn-lt"/>
                <a:ea typeface="+mn-ea"/>
                <a:cs typeface="+mn-cs"/>
              </a:rPr>
              <a:t> kali </a:t>
            </a:r>
            <a:r>
              <a:rPr lang="en-US" sz="1200" b="0" i="0" kern="1200" dirty="0" err="1">
                <a:solidFill>
                  <a:schemeClr val="tx1"/>
                </a:solidFill>
                <a:effectLst/>
                <a:latin typeface="+mn-lt"/>
                <a:ea typeface="+mn-ea"/>
                <a:cs typeface="+mn-cs"/>
              </a:rPr>
              <a:t>máu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của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thuốc</a:t>
            </a:r>
            <a:r>
              <a:rPr lang="en-US" sz="1200" b="0" i="0" kern="1200" dirty="0">
                <a:solidFill>
                  <a:schemeClr val="tx1"/>
                </a:solidFill>
                <a:effectLst/>
                <a:latin typeface="+mn-lt"/>
                <a:ea typeface="+mn-ea"/>
                <a:cs typeface="+mn-cs"/>
              </a:rPr>
              <a:t> ACEIs </a:t>
            </a:r>
            <a:r>
              <a:rPr lang="en-US" sz="1200" b="0" i="0" kern="1200" dirty="0" err="1">
                <a:solidFill>
                  <a:schemeClr val="tx1"/>
                </a:solidFill>
                <a:effectLst/>
                <a:latin typeface="+mn-lt"/>
                <a:ea typeface="+mn-ea"/>
                <a:cs typeface="+mn-cs"/>
              </a:rPr>
              <a:t>và</a:t>
            </a:r>
            <a:r>
              <a:rPr lang="en-US" sz="1200" b="0" i="0" kern="1200" dirty="0">
                <a:solidFill>
                  <a:schemeClr val="tx1"/>
                </a:solidFill>
                <a:effectLst/>
                <a:latin typeface="+mn-lt"/>
                <a:ea typeface="+mn-ea"/>
                <a:cs typeface="+mn-cs"/>
              </a:rPr>
              <a:t> ARBs.</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Hạn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chế</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dụng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gây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hoạt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hóa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hệ</a:t>
            </a:r>
            <a:r>
              <a:rPr lang="en-US" sz="1200" b="0" i="0" kern="1200" dirty="0">
                <a:solidFill>
                  <a:schemeClr val="tx1"/>
                </a:solidFill>
                <a:effectLst/>
                <a:latin typeface="+mn-lt"/>
                <a:ea typeface="+mn-ea"/>
                <a:cs typeface="+mn-cs"/>
              </a:rPr>
              <a:t> RAA </a:t>
            </a:r>
            <a:r>
              <a:rPr lang="en-US" sz="1200" b="0" i="0" kern="1200" dirty="0" err="1">
                <a:solidFill>
                  <a:schemeClr val="tx1"/>
                </a:solidFill>
                <a:effectLst/>
                <a:latin typeface="+mn-lt"/>
                <a:ea typeface="+mn-ea"/>
                <a:cs typeface="+mn-cs"/>
              </a:rPr>
              <a:t>của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lợi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tiểu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thiazid</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731A125D-B927-421A-8CE5-A34100A4EF7C}" type="slidenum">
              <a:rPr lang="en-US" smtClean="0"/>
              <a:pPr/>
              <a:t>17</a:t>
            </a:fld>
            <a:endParaRPr lang="en-US"/>
          </a:p>
        </p:txBody>
      </p:sp>
    </p:spTree>
    <p:extLst>
      <p:ext uri="{BB962C8B-B14F-4D97-AF65-F5344CB8AC3E}">
        <p14:creationId xmlns:p14="http://schemas.microsoft.com/office/powerpoint/2010/main" val="235973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b="0" i="0" kern="1200" dirty="0">
                <a:solidFill>
                  <a:schemeClr val="tx1"/>
                </a:solidFill>
                <a:effectLst/>
                <a:latin typeface="+mn-lt"/>
                <a:ea typeface="+mn-ea"/>
                <a:cs typeface="+mn-cs"/>
              </a:rPr>
              <a:t>Nên phối hợp sớm 2 thuốc để nhanh chóng đạt HA mục tiêu trừ các trường hợp THA độ I nguy cơ thấp, người ≥ 80 tuổi hoặc dễ tổn thương.</a:t>
            </a:r>
            <a:endParaRPr lang="en-US" dirty="0"/>
          </a:p>
        </p:txBody>
      </p:sp>
      <p:sp>
        <p:nvSpPr>
          <p:cNvPr id="4" name="Slide Number Placeholder 3"/>
          <p:cNvSpPr>
            <a:spLocks noGrp="1"/>
          </p:cNvSpPr>
          <p:nvPr>
            <p:ph type="sldNum" sz="quarter" idx="5"/>
          </p:nvPr>
        </p:nvSpPr>
        <p:spPr/>
        <p:txBody>
          <a:bodyPr/>
          <a:lstStyle/>
          <a:p>
            <a:fld id="{731A125D-B927-421A-8CE5-A34100A4EF7C}" type="slidenum">
              <a:rPr lang="en-US" smtClean="0"/>
              <a:pPr/>
              <a:t>26</a:t>
            </a:fld>
            <a:endParaRPr lang="en-US"/>
          </a:p>
        </p:txBody>
      </p:sp>
    </p:spTree>
    <p:extLst>
      <p:ext uri="{BB962C8B-B14F-4D97-AF65-F5344CB8AC3E}">
        <p14:creationId xmlns:p14="http://schemas.microsoft.com/office/powerpoint/2010/main" val="45548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vi-VN" sz="1200" b="0" i="0" kern="1200" dirty="0">
                <a:solidFill>
                  <a:schemeClr val="tx1"/>
                </a:solidFill>
                <a:effectLst/>
                <a:latin typeface="+mn-lt"/>
                <a:ea typeface="+mn-ea"/>
                <a:cs typeface="+mn-cs"/>
              </a:rPr>
              <a:t> Trước đây, nifedipin giải phóng tức thì thường được lựa chọn để kiểm soát cơn tăng huyết áp khẩn cấp do tác dụng hạ áp đạt được trong khoảng 15 phút và việc sử dụng lại dễ dàng[1]. Tuy nhiên, đã có nhiều báo cáo về biến cố bất lợi liên quan đến việc sử dụng nifedipin giải phóng tức thì, bao gồm: thiếu máu cơ tim, nhồi máu cơ tim, kéo dài khoảng QT, rung thất và đột quỵ do gây ra tác dụng hạ áp quá nhanh, mạnh và khó kiểm soát </a:t>
            </a:r>
            <a:endParaRPr lang="en-US" dirty="0"/>
          </a:p>
          <a:p>
            <a:endParaRPr lang="en-US" dirty="0"/>
          </a:p>
        </p:txBody>
      </p:sp>
      <p:sp>
        <p:nvSpPr>
          <p:cNvPr id="4" name="Slide Number Placeholder 3"/>
          <p:cNvSpPr>
            <a:spLocks noGrp="1"/>
          </p:cNvSpPr>
          <p:nvPr>
            <p:ph type="sldNum" sz="quarter" idx="5"/>
          </p:nvPr>
        </p:nvSpPr>
        <p:spPr/>
        <p:txBody>
          <a:bodyPr/>
          <a:lstStyle/>
          <a:p>
            <a:fld id="{731A125D-B927-421A-8CE5-A34100A4EF7C}" type="slidenum">
              <a:rPr lang="en-US" smtClean="0"/>
              <a:pPr/>
              <a:t>32</a:t>
            </a:fld>
            <a:endParaRPr lang="en-US"/>
          </a:p>
        </p:txBody>
      </p:sp>
    </p:spTree>
    <p:extLst>
      <p:ext uri="{BB962C8B-B14F-4D97-AF65-F5344CB8AC3E}">
        <p14:creationId xmlns:p14="http://schemas.microsoft.com/office/powerpoint/2010/main" val="2270774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23050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25574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3029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272901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98449B-38DD-41F1-BD1F-ADC2501E9B70}" type="datetimeFigureOut">
              <a:rPr lang="en-US" smtClean="0"/>
              <a:pPr/>
              <a:t>9/7/2022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1698353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2698449B-38DD-41F1-BD1F-ADC2501E9B70}" type="datetimeFigureOut">
              <a:rPr lang="en-US" smtClean="0"/>
              <a:pPr/>
              <a:t>9/7/2022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96130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8449B-38DD-41F1-BD1F-ADC2501E9B70}" type="datetimeFigureOut">
              <a:rPr lang="en-US" smtClean="0"/>
              <a:pPr/>
              <a:t>9/7/2022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892183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1607874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1520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823664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740315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43180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8449B-38DD-41F1-BD1F-ADC2501E9B70}" type="datetimeFigureOut">
              <a:rPr lang="en-US" smtClean="0"/>
              <a:pPr/>
              <a:t>9/7/2022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094B9D-9DD3-46D4-BCD0-C9BB0A3A8AFA}" type="slidenum">
              <a:rPr lang="en-US" smtClean="0"/>
              <a:pPr/>
              <a:t>‹#›</a:t>
            </a:fld>
            <a:endParaRPr lang="en-US"/>
          </a:p>
        </p:txBody>
      </p:sp>
    </p:spTree>
    <p:extLst>
      <p:ext uri="{BB962C8B-B14F-4D97-AF65-F5344CB8AC3E}">
        <p14:creationId xmlns:p14="http://schemas.microsoft.com/office/powerpoint/2010/main" val="13375811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FF2E8DFC-A271-769C-B8B5-DA104DC2E5B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51"/>
          <a:stretch/>
        </p:blipFill>
        <p:spPr>
          <a:xfrm>
            <a:off x="20" y="1282"/>
            <a:ext cx="9143980" cy="6856718"/>
          </a:xfrm>
          <a:prstGeom prst="rect">
            <a:avLst/>
          </a:prstGeom>
        </p:spPr>
      </p:pic>
    </p:spTree>
    <p:extLst>
      <p:ext uri="{BB962C8B-B14F-4D97-AF65-F5344CB8AC3E}">
        <p14:creationId xmlns:p14="http://schemas.microsoft.com/office/powerpoint/2010/main" val="1331485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61299" y="2604832"/>
            <a:ext cx="6007748" cy="1021358"/>
          </a:xfrm>
        </p:spPr>
        <p:txBody>
          <a:bodyPr>
            <a:noAutofit/>
          </a:bodyPr>
          <a:lstStyle/>
          <a:p>
            <a:pPr>
              <a:lnSpc>
                <a:spcPct val="150000"/>
              </a:lnSpc>
              <a:spcBef>
                <a:spcPts val="900"/>
              </a:spcBef>
              <a:spcAft>
                <a:spcPts val="900"/>
              </a:spcAft>
            </a:pPr>
            <a:br>
              <a:rPr lang="en-US" sz="2400" b="1" dirty="0"/>
            </a:br>
            <a:endParaRPr lang="en-US" sz="2400" b="1" dirty="0"/>
          </a:p>
        </p:txBody>
      </p:sp>
      <p:sp>
        <p:nvSpPr>
          <p:cNvPr id="5" name="Subtitle 4"/>
          <p:cNvSpPr>
            <a:spLocks noGrp="1"/>
          </p:cNvSpPr>
          <p:nvPr>
            <p:ph type="subTitle" idx="1"/>
          </p:nvPr>
        </p:nvSpPr>
        <p:spPr>
          <a:xfrm>
            <a:off x="1765680" y="4162110"/>
            <a:ext cx="5143500" cy="1241822"/>
          </a:xfrm>
        </p:spPr>
        <p:txBody>
          <a:bodyPr>
            <a:normAutofit/>
          </a:bodyPr>
          <a:lstStyle/>
          <a:p>
            <a:pPr algn="r"/>
            <a:r>
              <a:rPr lang="en-US" sz="2000" b="1" i="1" err="1">
                <a:latin typeface="Arial" panose="020B0604020202020204" pitchFamily="34" charset="0"/>
                <a:cs typeface="Arial" panose="020B0604020202020204" pitchFamily="34" charset="0"/>
              </a:rPr>
              <a:t>ThS</a:t>
            </a:r>
            <a:r>
              <a:rPr lang="en-US" sz="2000" b="1" i="1">
                <a:latin typeface="Arial" panose="020B0604020202020204" pitchFamily="34" charset="0"/>
                <a:cs typeface="Arial" panose="020B0604020202020204" pitchFamily="34" charset="0"/>
              </a:rPr>
              <a:t>. Bs. </a:t>
            </a:r>
            <a:r>
              <a:rPr lang="en-US" sz="2000" b="1" i="1" dirty="0">
                <a:latin typeface="Arial" panose="020B0604020202020204" pitchFamily="34" charset="0"/>
                <a:cs typeface="Arial" panose="020B0604020202020204" pitchFamily="34" charset="0"/>
              </a:rPr>
              <a:t>Hồ </a:t>
            </a:r>
            <a:r>
              <a:rPr lang="en-US" sz="2000" b="1" i="1" dirty="0" err="1">
                <a:latin typeface="Arial" panose="020B0604020202020204" pitchFamily="34" charset="0"/>
                <a:cs typeface="Arial" panose="020B0604020202020204" pitchFamily="34" charset="0"/>
              </a:rPr>
              <a:t>Mỹ</a:t>
            </a:r>
            <a:r>
              <a:rPr lang="en-US" sz="2000" b="1" i="1" dirty="0">
                <a:latin typeface="Arial" panose="020B0604020202020204" pitchFamily="34" charset="0"/>
                <a:cs typeface="Arial" panose="020B0604020202020204" pitchFamily="34" charset="0"/>
              </a:rPr>
              <a:t> Dung</a:t>
            </a:r>
          </a:p>
          <a:p>
            <a:pPr algn="r"/>
            <a:r>
              <a:rPr lang="en-US" sz="1800" b="1" i="1" dirty="0"/>
              <a:t>Email: hmdunghmu@gmail</a:t>
            </a:r>
            <a:r>
              <a:rPr lang="en-US" sz="1800" b="1" i="1"/>
              <a:t>.com</a:t>
            </a:r>
            <a:endParaRPr lang="en-US" sz="1800" b="1" i="1">
              <a:latin typeface="Arial" panose="020B0604020202020204" pitchFamily="34" charset="0"/>
              <a:cs typeface="Arial" panose="020B0604020202020204" pitchFamily="34" charset="0"/>
            </a:endParaRPr>
          </a:p>
          <a:p>
            <a:pPr algn="r"/>
            <a:r>
              <a:rPr lang="en-US" sz="1500" i="1"/>
              <a:t>Ninh Bình</a:t>
            </a:r>
            <a:r>
              <a:rPr lang="en-US" sz="1500" i="1">
                <a:latin typeface="Arial" panose="020B0604020202020204" pitchFamily="34" charset="0"/>
                <a:cs typeface="Arial" panose="020B0604020202020204" pitchFamily="34" charset="0"/>
              </a:rPr>
              <a:t>, 08/09/2022</a:t>
            </a:r>
            <a:endParaRPr lang="en-US" sz="1500" i="1" dirty="0">
              <a:latin typeface="Arial" panose="020B0604020202020204" pitchFamily="34" charset="0"/>
              <a:cs typeface="Arial" panose="020B0604020202020204" pitchFamily="34" charset="0"/>
            </a:endParaRPr>
          </a:p>
        </p:txBody>
      </p:sp>
      <p:sp>
        <p:nvSpPr>
          <p:cNvPr id="6" name="Rectangle 5"/>
          <p:cNvSpPr/>
          <p:nvPr/>
        </p:nvSpPr>
        <p:spPr>
          <a:xfrm>
            <a:off x="-9331" y="13349"/>
            <a:ext cx="9144000" cy="1769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aphicFrame>
        <p:nvGraphicFramePr>
          <p:cNvPr id="1027" name="Object 3"/>
          <p:cNvGraphicFramePr>
            <a:graphicFrameLocks noChangeAspect="1"/>
          </p:cNvGraphicFramePr>
          <p:nvPr>
            <p:extLst>
              <p:ext uri="{D42A27DB-BD31-4B8C-83A1-F6EECF244321}">
                <p14:modId xmlns:p14="http://schemas.microsoft.com/office/powerpoint/2010/main" val="1515369126"/>
              </p:ext>
            </p:extLst>
          </p:nvPr>
        </p:nvGraphicFramePr>
        <p:xfrm>
          <a:off x="3776231" y="1361142"/>
          <a:ext cx="1572873" cy="897030"/>
        </p:xfrm>
        <a:graphic>
          <a:graphicData uri="http://schemas.openxmlformats.org/presentationml/2006/ole">
            <mc:AlternateContent xmlns:mc="http://schemas.openxmlformats.org/markup-compatibility/2006">
              <mc:Choice xmlns:v="urn:schemas-microsoft-com:vml" Requires="v">
                <p:oleObj name="Image" r:id="rId3" imgW="13003175" imgH="7415873" progId="Photoshop.Image.7">
                  <p:embed/>
                </p:oleObj>
              </mc:Choice>
              <mc:Fallback>
                <p:oleObj name="Image" r:id="rId3" imgW="13003175" imgH="7415873" progId="Photoshop.Image.7">
                  <p:embed/>
                  <p:pic>
                    <p:nvPicPr>
                      <p:cNvPr id="102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231" y="1361142"/>
                        <a:ext cx="1572873" cy="8970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4" descr="D:\E\OneDrive\2019_02_SUNI SEA\06_Others\Logo\SuniSea-Logo_RGB_for screen.png"/>
          <p:cNvPicPr>
            <a:picLocks noChangeAspect="1" noChangeArrowheads="1"/>
          </p:cNvPicPr>
          <p:nvPr/>
        </p:nvPicPr>
        <p:blipFill>
          <a:blip r:embed="rId5" cstate="print"/>
          <a:srcRect/>
          <a:stretch>
            <a:fillRect/>
          </a:stretch>
        </p:blipFill>
        <p:spPr bwMode="auto">
          <a:xfrm>
            <a:off x="3390344" y="44584"/>
            <a:ext cx="2363312" cy="1219900"/>
          </a:xfrm>
          <a:prstGeom prst="rect">
            <a:avLst/>
          </a:prstGeom>
          <a:noFill/>
        </p:spPr>
      </p:pic>
      <p:pic>
        <p:nvPicPr>
          <p:cNvPr id="10" name="Picture 9" descr="HelpAge-logo-RGB"/>
          <p:cNvPicPr/>
          <p:nvPr/>
        </p:nvPicPr>
        <p:blipFill>
          <a:blip r:embed="rId6" cstate="email">
            <a:extLst>
              <a:ext uri="{28A0092B-C50C-407E-A947-70E740481C1C}">
                <a14:useLocalDpi xmlns:a14="http://schemas.microsoft.com/office/drawing/2010/main"/>
              </a:ext>
            </a:extLst>
          </a:blip>
          <a:srcRect/>
          <a:stretch>
            <a:fillRect/>
          </a:stretch>
        </p:blipFill>
        <p:spPr bwMode="auto">
          <a:xfrm>
            <a:off x="1352897" y="1293820"/>
            <a:ext cx="1215869" cy="712313"/>
          </a:xfrm>
          <a:prstGeom prst="rect">
            <a:avLst/>
          </a:prstGeom>
          <a:noFill/>
          <a:ln w="9525">
            <a:noFill/>
            <a:miter lim="800000"/>
            <a:headEnd/>
            <a:tailEnd/>
          </a:ln>
        </p:spPr>
      </p:pic>
      <p:pic>
        <p:nvPicPr>
          <p:cNvPr id="1029" name="Picture 5" descr="D:\E\OneDrive\2019_02_SUNI SEA\06_Others\LogoDHYDUOCTN.jpg"/>
          <p:cNvPicPr>
            <a:picLocks noChangeAspect="1" noChangeArrowheads="1"/>
          </p:cNvPicPr>
          <p:nvPr/>
        </p:nvPicPr>
        <p:blipFill>
          <a:blip r:embed="rId7" cstate="print"/>
          <a:srcRect/>
          <a:stretch>
            <a:fillRect/>
          </a:stretch>
        </p:blipFill>
        <p:spPr bwMode="auto">
          <a:xfrm>
            <a:off x="6548169" y="1301886"/>
            <a:ext cx="957943" cy="927692"/>
          </a:xfrm>
          <a:prstGeom prst="rect">
            <a:avLst/>
          </a:prstGeom>
          <a:noFill/>
        </p:spPr>
      </p:pic>
      <p:pic>
        <p:nvPicPr>
          <p:cNvPr id="11" name="Picture 10">
            <a:extLst>
              <a:ext uri="{FF2B5EF4-FFF2-40B4-BE49-F238E27FC236}">
                <a16:creationId xmlns:a16="http://schemas.microsoft.com/office/drawing/2014/main" id="{0080B657-B56A-4B27-BE6A-935C4026796A}"/>
              </a:ext>
            </a:extLst>
          </p:cNvPr>
          <p:cNvPicPr>
            <a:picLocks noChangeAspect="1"/>
          </p:cNvPicPr>
          <p:nvPr/>
        </p:nvPicPr>
        <p:blipFill>
          <a:blip r:embed="rId8"/>
          <a:stretch>
            <a:fillRect/>
          </a:stretch>
        </p:blipFill>
        <p:spPr>
          <a:xfrm>
            <a:off x="7499826" y="3469067"/>
            <a:ext cx="1542994" cy="1028020"/>
          </a:xfrm>
          <a:prstGeom prst="rect">
            <a:avLst/>
          </a:prstGeom>
        </p:spPr>
      </p:pic>
      <p:sp>
        <p:nvSpPr>
          <p:cNvPr id="12" name="TextBox 11">
            <a:extLst>
              <a:ext uri="{FF2B5EF4-FFF2-40B4-BE49-F238E27FC236}">
                <a16:creationId xmlns:a16="http://schemas.microsoft.com/office/drawing/2014/main" id="{58F0B19F-B185-4A67-852D-51DF987C7025}"/>
              </a:ext>
            </a:extLst>
          </p:cNvPr>
          <p:cNvSpPr txBox="1"/>
          <p:nvPr/>
        </p:nvSpPr>
        <p:spPr>
          <a:xfrm>
            <a:off x="7499826" y="4601060"/>
            <a:ext cx="1542994" cy="923330"/>
          </a:xfrm>
          <a:prstGeom prst="rect">
            <a:avLst/>
          </a:prstGeom>
          <a:noFill/>
        </p:spPr>
        <p:txBody>
          <a:bodyPr wrap="square" rtlCol="0">
            <a:spAutoFit/>
          </a:bodyPr>
          <a:lstStyle/>
          <a:p>
            <a:r>
              <a:rPr lang="en-GB" sz="900"/>
              <a:t>Financed by European Union</a:t>
            </a:r>
          </a:p>
          <a:p>
            <a:r>
              <a:rPr lang="en-US" sz="900"/>
              <a:t>H2020 Project 825026 </a:t>
            </a:r>
          </a:p>
          <a:p>
            <a:r>
              <a:rPr lang="en-US" sz="900"/>
              <a:t>SC1-BHC-16-2018</a:t>
            </a:r>
          </a:p>
          <a:p>
            <a:r>
              <a:rPr lang="en-US" sz="900"/>
              <a:t>DG Research and Innovation </a:t>
            </a:r>
          </a:p>
          <a:p>
            <a:r>
              <a:rPr lang="en-US" sz="900"/>
              <a:t>European Commission</a:t>
            </a:r>
          </a:p>
          <a:p>
            <a:endParaRPr lang="en-GB" sz="900"/>
          </a:p>
        </p:txBody>
      </p:sp>
      <p:sp>
        <p:nvSpPr>
          <p:cNvPr id="2" name="TextBox 1">
            <a:extLst>
              <a:ext uri="{FF2B5EF4-FFF2-40B4-BE49-F238E27FC236}">
                <a16:creationId xmlns:a16="http://schemas.microsoft.com/office/drawing/2014/main" id="{F9FA38FA-3EF3-FEA4-96E7-08DF7F3DC160}"/>
              </a:ext>
            </a:extLst>
          </p:cNvPr>
          <p:cNvSpPr txBox="1"/>
          <p:nvPr/>
        </p:nvSpPr>
        <p:spPr>
          <a:xfrm>
            <a:off x="510492" y="2228751"/>
            <a:ext cx="6989334" cy="1754326"/>
          </a:xfrm>
          <a:prstGeom prst="rect">
            <a:avLst/>
          </a:prstGeom>
          <a:noFill/>
        </p:spPr>
        <p:txBody>
          <a:bodyPr wrap="square" rtlCol="0">
            <a:spAutoFit/>
          </a:bodyPr>
          <a:lstStyle/>
          <a:p>
            <a:pPr algn="ctr"/>
            <a:r>
              <a:rPr lang="en-SG" sz="3600" b="1" dirty="0">
                <a:latin typeface="Arial" panose="020B0604020202020204" pitchFamily="34" charset="0"/>
                <a:cs typeface="Arial" panose="020B0604020202020204" pitchFamily="34" charset="0"/>
              </a:rPr>
              <a:t>SỬ DỤNG THUỐC AN TOÀN, HỢP LÝ TRONG ĐIỀU TRỊ TĂNG HUYẾT ÁP</a:t>
            </a:r>
          </a:p>
        </p:txBody>
      </p:sp>
      <p:sp>
        <p:nvSpPr>
          <p:cNvPr id="13" name="Rectangle 12">
            <a:extLst>
              <a:ext uri="{FF2B5EF4-FFF2-40B4-BE49-F238E27FC236}">
                <a16:creationId xmlns:a16="http://schemas.microsoft.com/office/drawing/2014/main" id="{3C712E70-8A3F-73B5-4F4D-927A0BE1CFC0}"/>
              </a:ext>
            </a:extLst>
          </p:cNvPr>
          <p:cNvSpPr/>
          <p:nvPr/>
        </p:nvSpPr>
        <p:spPr>
          <a:xfrm>
            <a:off x="-9332" y="6130175"/>
            <a:ext cx="9144000" cy="727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4" name="Picture 13">
            <a:extLst>
              <a:ext uri="{FF2B5EF4-FFF2-40B4-BE49-F238E27FC236}">
                <a16:creationId xmlns:a16="http://schemas.microsoft.com/office/drawing/2014/main" id="{9EA332C5-D64B-4E7D-420D-1B8B582981AD}"/>
              </a:ext>
            </a:extLst>
          </p:cNvPr>
          <p:cNvPicPr>
            <a:picLocks noChangeAspect="1"/>
          </p:cNvPicPr>
          <p:nvPr/>
        </p:nvPicPr>
        <p:blipFill rotWithShape="1">
          <a:blip r:embed="rId9"/>
          <a:srcRect l="10896" t="23561" r="12353" b="31795"/>
          <a:stretch/>
        </p:blipFill>
        <p:spPr>
          <a:xfrm>
            <a:off x="2234820" y="5252036"/>
            <a:ext cx="4474028" cy="1469572"/>
          </a:xfrm>
          <a:prstGeom prst="rect">
            <a:avLst/>
          </a:prstGeom>
        </p:spPr>
      </p:pic>
      <p:pic>
        <p:nvPicPr>
          <p:cNvPr id="7" name="Picture 6">
            <a:extLst>
              <a:ext uri="{FF2B5EF4-FFF2-40B4-BE49-F238E27FC236}">
                <a16:creationId xmlns:a16="http://schemas.microsoft.com/office/drawing/2014/main" id="{B70A8B6A-4957-21E8-88C8-DCB1E83A2AFE}"/>
              </a:ext>
            </a:extLst>
          </p:cNvPr>
          <p:cNvPicPr>
            <a:picLocks noChangeAspect="1"/>
          </p:cNvPicPr>
          <p:nvPr/>
        </p:nvPicPr>
        <p:blipFill rotWithShape="1">
          <a:blip r:embed="rId10"/>
          <a:srcRect l="12222" r="12639"/>
          <a:stretch/>
        </p:blipFill>
        <p:spPr>
          <a:xfrm>
            <a:off x="-15618" y="-1152"/>
            <a:ext cx="9143999" cy="6872168"/>
          </a:xfrm>
          <a:prstGeom prst="rect">
            <a:avLst/>
          </a:prstGeom>
        </p:spPr>
      </p:pic>
    </p:spTree>
    <p:extLst>
      <p:ext uri="{BB962C8B-B14F-4D97-AF65-F5344CB8AC3E}">
        <p14:creationId xmlns:p14="http://schemas.microsoft.com/office/powerpoint/2010/main" val="1659948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5CF9-E972-EFCE-F970-36E603031F82}"/>
              </a:ext>
            </a:extLst>
          </p:cNvPr>
          <p:cNvSpPr>
            <a:spLocks noGrp="1"/>
          </p:cNvSpPr>
          <p:nvPr>
            <p:ph type="title"/>
          </p:nvPr>
        </p:nvSpPr>
        <p:spPr/>
        <p:txBody>
          <a:bodyPr/>
          <a:lstStyle/>
          <a:p>
            <a:r>
              <a:rPr lang="en-US" dirty="0" err="1"/>
              <a:t>Nội</a:t>
            </a:r>
            <a:r>
              <a:rPr lang="en-US" dirty="0"/>
              <a:t> dung</a:t>
            </a:r>
          </a:p>
        </p:txBody>
      </p:sp>
      <p:sp>
        <p:nvSpPr>
          <p:cNvPr id="3" name="Content Placeholder 2">
            <a:extLst>
              <a:ext uri="{FF2B5EF4-FFF2-40B4-BE49-F238E27FC236}">
                <a16:creationId xmlns:a16="http://schemas.microsoft.com/office/drawing/2014/main" id="{B2D29CC7-D89E-1FF3-F387-37C49149A6B1}"/>
              </a:ext>
            </a:extLst>
          </p:cNvPr>
          <p:cNvSpPr>
            <a:spLocks noGrp="1"/>
          </p:cNvSpPr>
          <p:nvPr>
            <p:ph idx="1"/>
          </p:nvPr>
        </p:nvSpPr>
        <p:spPr/>
        <p:txBody>
          <a:bodyPr/>
          <a:lstStyle/>
          <a:p>
            <a:pPr marL="514350" indent="-514350">
              <a:buFont typeface="+mj-lt"/>
              <a:buAutoNum type="arabicPeriod"/>
            </a:pPr>
            <a:r>
              <a:rPr lang="en-US" dirty="0" err="1"/>
              <a:t>Tổng</a:t>
            </a:r>
            <a:r>
              <a:rPr lang="en-US" dirty="0"/>
              <a:t> </a:t>
            </a:r>
            <a:r>
              <a:rPr lang="en-US" dirty="0" err="1"/>
              <a:t>quan</a:t>
            </a:r>
            <a:endParaRPr lang="en-US" dirty="0"/>
          </a:p>
          <a:p>
            <a:pPr marL="514350" indent="-514350">
              <a:buFont typeface="+mj-lt"/>
              <a:buAutoNum type="arabicPeriod"/>
            </a:pPr>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a:p>
            <a:pPr marL="514350" indent="-514350">
              <a:buFont typeface="+mj-lt"/>
              <a:buAutoNum type="arabicPeriod"/>
            </a:pPr>
            <a:r>
              <a:rPr lang="en-US" dirty="0" err="1"/>
              <a:t>Tiếp</a:t>
            </a:r>
            <a:r>
              <a:rPr lang="en-US" dirty="0"/>
              <a:t> </a:t>
            </a:r>
            <a:r>
              <a:rPr lang="en-US" dirty="0" err="1"/>
              <a:t>cận</a:t>
            </a:r>
            <a:r>
              <a:rPr lang="en-US" dirty="0"/>
              <a:t> </a:t>
            </a:r>
            <a:r>
              <a:rPr lang="en-US" dirty="0" err="1"/>
              <a:t>điều</a:t>
            </a:r>
            <a:r>
              <a:rPr lang="en-US" dirty="0"/>
              <a:t> </a:t>
            </a:r>
            <a:r>
              <a:rPr lang="en-US" dirty="0" err="1"/>
              <a:t>trị</a:t>
            </a:r>
            <a:r>
              <a:rPr lang="en-US" dirty="0"/>
              <a:t> THA</a:t>
            </a:r>
          </a:p>
          <a:p>
            <a:pPr marL="514350" indent="-514350">
              <a:buFont typeface="+mj-lt"/>
              <a:buAutoNum type="arabicPeriod"/>
            </a:pPr>
            <a:r>
              <a:rPr lang="en-US" dirty="0" err="1"/>
              <a:t>Điều</a:t>
            </a:r>
            <a:r>
              <a:rPr lang="en-US" dirty="0"/>
              <a:t> </a:t>
            </a:r>
            <a:r>
              <a:rPr lang="en-US" dirty="0" err="1"/>
              <a:t>trị</a:t>
            </a:r>
            <a:r>
              <a:rPr lang="en-US" dirty="0"/>
              <a:t> THA </a:t>
            </a:r>
            <a:r>
              <a:rPr lang="en-US" dirty="0" err="1"/>
              <a:t>trên</a:t>
            </a:r>
            <a:r>
              <a:rPr lang="en-US" dirty="0"/>
              <a:t> </a:t>
            </a:r>
            <a:r>
              <a:rPr lang="en-US" dirty="0" err="1"/>
              <a:t>các</a:t>
            </a:r>
            <a:r>
              <a:rPr lang="en-US" dirty="0"/>
              <a:t> </a:t>
            </a:r>
            <a:r>
              <a:rPr lang="en-US" dirty="0" err="1"/>
              <a:t>đối</a:t>
            </a:r>
            <a:r>
              <a:rPr lang="en-US" dirty="0"/>
              <a:t> t</a:t>
            </a:r>
            <a:r>
              <a:rPr lang="vi-VN" dirty="0"/>
              <a:t>ư</a:t>
            </a:r>
            <a:r>
              <a:rPr lang="en-US" dirty="0" err="1"/>
              <a:t>ợng</a:t>
            </a:r>
            <a:r>
              <a:rPr lang="en-US" dirty="0"/>
              <a:t> </a:t>
            </a:r>
            <a:r>
              <a:rPr lang="en-US" dirty="0" err="1"/>
              <a:t>đặc</a:t>
            </a:r>
            <a:r>
              <a:rPr lang="en-US" dirty="0"/>
              <a:t> </a:t>
            </a:r>
            <a:r>
              <a:rPr lang="en-US" dirty="0" err="1"/>
              <a:t>biệt</a:t>
            </a:r>
            <a:endParaRPr lang="en-US" dirty="0"/>
          </a:p>
          <a:p>
            <a:pPr marL="514350" indent="-514350">
              <a:buFont typeface="+mj-lt"/>
              <a:buAutoNum type="arabicPeriod"/>
            </a:pPr>
            <a:r>
              <a:rPr lang="en-US" dirty="0" err="1"/>
              <a:t>Thực</a:t>
            </a:r>
            <a:r>
              <a:rPr lang="en-US" dirty="0"/>
              <a:t> </a:t>
            </a:r>
            <a:r>
              <a:rPr lang="en-US" dirty="0" err="1"/>
              <a:t>hành</a:t>
            </a:r>
            <a:r>
              <a:rPr lang="en-US" dirty="0"/>
              <a:t> </a:t>
            </a:r>
          </a:p>
          <a:p>
            <a:pPr marL="514350" indent="-514350">
              <a:buFont typeface="+mj-lt"/>
              <a:buAutoNum type="arabicPeriod"/>
            </a:pPr>
            <a:endParaRPr lang="en-US" dirty="0"/>
          </a:p>
        </p:txBody>
      </p:sp>
    </p:spTree>
    <p:extLst>
      <p:ext uri="{BB962C8B-B14F-4D97-AF65-F5344CB8AC3E}">
        <p14:creationId xmlns:p14="http://schemas.microsoft.com/office/powerpoint/2010/main" val="1563221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E6B88D-D2D3-0879-62AF-B49722BC2179}"/>
              </a:ext>
            </a:extLst>
          </p:cNvPr>
          <p:cNvSpPr>
            <a:spLocks noGrp="1"/>
          </p:cNvSpPr>
          <p:nvPr>
            <p:ph type="title"/>
          </p:nvPr>
        </p:nvSpPr>
        <p:spPr/>
        <p:txBody>
          <a:bodyPr>
            <a:normAutofit/>
          </a:bodyPr>
          <a:lstStyle/>
          <a:p>
            <a:pPr algn="ctr"/>
            <a:r>
              <a:rPr lang="en-US" sz="5400" b="1" dirty="0" err="1"/>
              <a:t>Tổng</a:t>
            </a:r>
            <a:r>
              <a:rPr lang="en-US" sz="5400" b="1" dirty="0"/>
              <a:t> </a:t>
            </a:r>
            <a:r>
              <a:rPr lang="en-US" sz="5400" b="1" dirty="0" err="1"/>
              <a:t>quan</a:t>
            </a:r>
            <a:r>
              <a:rPr lang="en-US" sz="5400" b="1" dirty="0"/>
              <a:t>:</a:t>
            </a:r>
            <a:br>
              <a:rPr lang="en-US" sz="5400" dirty="0"/>
            </a:br>
            <a:r>
              <a:rPr lang="en-US" sz="4800" dirty="0" err="1"/>
              <a:t>Nhắc</a:t>
            </a:r>
            <a:r>
              <a:rPr lang="en-US" sz="4800" dirty="0"/>
              <a:t> </a:t>
            </a:r>
            <a:r>
              <a:rPr lang="en-US" sz="4800" dirty="0" err="1"/>
              <a:t>lại</a:t>
            </a:r>
            <a:r>
              <a:rPr lang="en-US" sz="4800" dirty="0"/>
              <a:t> </a:t>
            </a:r>
            <a:r>
              <a:rPr lang="en-US" sz="4800" dirty="0" err="1"/>
              <a:t>chẩn</a:t>
            </a:r>
            <a:r>
              <a:rPr lang="en-US" sz="4800" dirty="0"/>
              <a:t> </a:t>
            </a:r>
            <a:r>
              <a:rPr lang="en-US" sz="4800" dirty="0" err="1"/>
              <a:t>đoán</a:t>
            </a:r>
            <a:r>
              <a:rPr lang="en-US" sz="4800" dirty="0"/>
              <a:t> THA </a:t>
            </a:r>
            <a:r>
              <a:rPr lang="en-US" sz="4800" dirty="0" err="1"/>
              <a:t>và</a:t>
            </a:r>
            <a:r>
              <a:rPr lang="en-US" sz="4800" dirty="0"/>
              <a:t> </a:t>
            </a:r>
            <a:r>
              <a:rPr lang="en-US" sz="4800" dirty="0" err="1"/>
              <a:t>mục</a:t>
            </a:r>
            <a:r>
              <a:rPr lang="en-US" sz="4800" dirty="0"/>
              <a:t> </a:t>
            </a:r>
            <a:r>
              <a:rPr lang="en-US" sz="4800" dirty="0" err="1"/>
              <a:t>tiêu</a:t>
            </a:r>
            <a:r>
              <a:rPr lang="en-US" sz="4800" dirty="0"/>
              <a:t> </a:t>
            </a:r>
            <a:r>
              <a:rPr lang="en-US" sz="4800" dirty="0" err="1"/>
              <a:t>điều</a:t>
            </a:r>
            <a:r>
              <a:rPr lang="en-US" sz="4800" dirty="0"/>
              <a:t> </a:t>
            </a:r>
            <a:r>
              <a:rPr lang="en-US" sz="4800" dirty="0" err="1"/>
              <a:t>trị</a:t>
            </a:r>
            <a:endParaRPr lang="en-US" sz="5400" dirty="0"/>
          </a:p>
        </p:txBody>
      </p:sp>
      <p:sp>
        <p:nvSpPr>
          <p:cNvPr id="5" name="Text Placeholder 4">
            <a:extLst>
              <a:ext uri="{FF2B5EF4-FFF2-40B4-BE49-F238E27FC236}">
                <a16:creationId xmlns:a16="http://schemas.microsoft.com/office/drawing/2014/main" id="{439EC2FC-1B50-2B91-8502-9683627D694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571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A06C8-6726-C439-3313-910EC0D3145C}"/>
              </a:ext>
            </a:extLst>
          </p:cNvPr>
          <p:cNvSpPr>
            <a:spLocks noGrp="1"/>
          </p:cNvSpPr>
          <p:nvPr>
            <p:ph type="title"/>
          </p:nvPr>
        </p:nvSpPr>
        <p:spPr/>
        <p:txBody>
          <a:bodyPr/>
          <a:lstStyle/>
          <a:p>
            <a:r>
              <a:rPr lang="en-US" dirty="0" err="1"/>
              <a:t>Dịch</a:t>
            </a:r>
            <a:r>
              <a:rPr lang="en-US" dirty="0"/>
              <a:t> </a:t>
            </a:r>
            <a:r>
              <a:rPr lang="en-US" dirty="0" err="1"/>
              <a:t>tễ</a:t>
            </a:r>
            <a:r>
              <a:rPr lang="en-US" dirty="0"/>
              <a:t> </a:t>
            </a:r>
            <a:r>
              <a:rPr lang="en-US" dirty="0" err="1"/>
              <a:t>bệnh</a:t>
            </a:r>
            <a:r>
              <a:rPr lang="en-US" dirty="0"/>
              <a:t> THA</a:t>
            </a:r>
          </a:p>
        </p:txBody>
      </p:sp>
      <p:sp>
        <p:nvSpPr>
          <p:cNvPr id="3" name="Content Placeholder 2">
            <a:extLst>
              <a:ext uri="{FF2B5EF4-FFF2-40B4-BE49-F238E27FC236}">
                <a16:creationId xmlns:a16="http://schemas.microsoft.com/office/drawing/2014/main" id="{FDD15174-C72D-20BF-7505-99799B84F135}"/>
              </a:ext>
            </a:extLst>
          </p:cNvPr>
          <p:cNvSpPr>
            <a:spLocks noGrp="1"/>
          </p:cNvSpPr>
          <p:nvPr>
            <p:ph idx="1"/>
          </p:nvPr>
        </p:nvSpPr>
        <p:spPr/>
        <p:txBody>
          <a:bodyPr>
            <a:normAutofit/>
          </a:bodyPr>
          <a:lstStyle/>
          <a:p>
            <a:pPr algn="just">
              <a:lnSpc>
                <a:spcPct val="150000"/>
              </a:lnSpc>
              <a:spcBef>
                <a:spcPts val="600"/>
              </a:spcBef>
              <a:buFont typeface="Wingdings" panose="05000000000000000000" pitchFamily="2" charset="2"/>
              <a:buChar char="Ø"/>
            </a:pPr>
            <a:r>
              <a:rPr lang="vi-VN" sz="2400" dirty="0">
                <a:solidFill>
                  <a:srgbClr val="FF0000"/>
                </a:solidFill>
              </a:rPr>
              <a:t>Điều tra quốc gia yếu tố nguy cơ bệnh không lây nhiễm </a:t>
            </a:r>
            <a:r>
              <a:rPr lang="en-US" sz="2400" dirty="0">
                <a:solidFill>
                  <a:srgbClr val="FF0000"/>
                </a:solidFill>
              </a:rPr>
              <a:t>(</a:t>
            </a:r>
            <a:r>
              <a:rPr lang="vi-VN" sz="2400" dirty="0">
                <a:solidFill>
                  <a:srgbClr val="FF0000"/>
                </a:solidFill>
              </a:rPr>
              <a:t>STEPS)</a:t>
            </a:r>
            <a:r>
              <a:rPr lang="en-US" sz="2400" dirty="0">
                <a:solidFill>
                  <a:srgbClr val="FF0000"/>
                </a:solidFill>
              </a:rPr>
              <a:t> ở VN 2015: 3080 ng</a:t>
            </a:r>
            <a:r>
              <a:rPr lang="vi-VN" sz="2400" dirty="0">
                <a:solidFill>
                  <a:srgbClr val="FF0000"/>
                </a:solidFill>
              </a:rPr>
              <a:t>ư</a:t>
            </a:r>
            <a:r>
              <a:rPr lang="en-US" sz="2400" dirty="0" err="1">
                <a:solidFill>
                  <a:srgbClr val="FF0000"/>
                </a:solidFill>
              </a:rPr>
              <a:t>ời</a:t>
            </a:r>
            <a:r>
              <a:rPr lang="en-US" sz="2400" dirty="0">
                <a:solidFill>
                  <a:srgbClr val="FF0000"/>
                </a:solidFill>
              </a:rPr>
              <a:t> 18-69 </a:t>
            </a:r>
            <a:r>
              <a:rPr lang="en-US" sz="2400" dirty="0" err="1">
                <a:solidFill>
                  <a:srgbClr val="FF0000"/>
                </a:solidFill>
              </a:rPr>
              <a:t>tuổi</a:t>
            </a:r>
            <a:endParaRPr lang="en-US" sz="2400" dirty="0">
              <a:solidFill>
                <a:srgbClr val="FF0000"/>
              </a:solidFill>
            </a:endParaRPr>
          </a:p>
          <a:p>
            <a:pPr algn="just">
              <a:lnSpc>
                <a:spcPct val="150000"/>
              </a:lnSpc>
              <a:spcBef>
                <a:spcPts val="600"/>
              </a:spcBef>
            </a:pPr>
            <a:r>
              <a:rPr lang="vi-VN" sz="2400" dirty="0"/>
              <a:t>Tỷ lệ hiện mắc </a:t>
            </a:r>
            <a:r>
              <a:rPr lang="en-US" sz="2400" dirty="0"/>
              <a:t>THA: </a:t>
            </a:r>
            <a:r>
              <a:rPr lang="vi-VN" sz="2400" dirty="0"/>
              <a:t>18,9% </a:t>
            </a:r>
            <a:r>
              <a:rPr lang="en-US" sz="2400" dirty="0"/>
              <a:t>(</a:t>
            </a:r>
            <a:r>
              <a:rPr lang="vi-VN" sz="2400" dirty="0"/>
              <a:t>nam 23,1%</a:t>
            </a:r>
            <a:r>
              <a:rPr lang="en-US" sz="2400" dirty="0"/>
              <a:t>;</a:t>
            </a:r>
            <a:r>
              <a:rPr lang="vi-VN" sz="2400" dirty="0"/>
              <a:t> nữ 14,9%)</a:t>
            </a:r>
            <a:r>
              <a:rPr lang="en-US" sz="2400" dirty="0"/>
              <a:t> </a:t>
            </a:r>
            <a:r>
              <a:rPr lang="en-US" sz="2400" dirty="0">
                <a:sym typeface="Wingdings" panose="05000000000000000000" pitchFamily="2" charset="2"/>
              </a:rPr>
              <a:t> </a:t>
            </a:r>
            <a:r>
              <a:rPr lang="en-US" sz="2400" dirty="0" err="1">
                <a:sym typeface="Wingdings" panose="05000000000000000000" pitchFamily="2" charset="2"/>
              </a:rPr>
              <a:t>Cứ</a:t>
            </a:r>
            <a:r>
              <a:rPr lang="en-US" sz="2400" dirty="0">
                <a:sym typeface="Wingdings" panose="05000000000000000000" pitchFamily="2" charset="2"/>
              </a:rPr>
              <a:t> 5 ng</a:t>
            </a:r>
            <a:r>
              <a:rPr lang="vi-VN" sz="2400" dirty="0">
                <a:sym typeface="Wingdings" panose="05000000000000000000" pitchFamily="2" charset="2"/>
              </a:rPr>
              <a:t>ư</a:t>
            </a:r>
            <a:r>
              <a:rPr lang="en-US" sz="2400" dirty="0" err="1">
                <a:sym typeface="Wingdings" panose="05000000000000000000" pitchFamily="2" charset="2"/>
              </a:rPr>
              <a:t>ời</a:t>
            </a:r>
            <a:r>
              <a:rPr lang="en-US" sz="2400" dirty="0">
                <a:sym typeface="Wingdings" panose="05000000000000000000" pitchFamily="2" charset="2"/>
              </a:rPr>
              <a:t> tr</a:t>
            </a:r>
            <a:r>
              <a:rPr lang="vi-VN" sz="2400" dirty="0">
                <a:sym typeface="Wingdings" panose="05000000000000000000" pitchFamily="2" charset="2"/>
              </a:rPr>
              <a:t>ư</a:t>
            </a:r>
            <a:r>
              <a:rPr lang="en-US" sz="2400" dirty="0" err="1">
                <a:sym typeface="Wingdings" panose="05000000000000000000" pitchFamily="2" charset="2"/>
              </a:rPr>
              <a:t>ởng</a:t>
            </a:r>
            <a:r>
              <a:rPr lang="en-US" sz="2400" dirty="0">
                <a:sym typeface="Wingdings" panose="05000000000000000000" pitchFamily="2" charset="2"/>
              </a:rPr>
              <a:t> </a:t>
            </a:r>
            <a:r>
              <a:rPr lang="en-US" sz="2400" dirty="0" err="1">
                <a:sym typeface="Wingdings" panose="05000000000000000000" pitchFamily="2" charset="2"/>
              </a:rPr>
              <a:t>thành</a:t>
            </a:r>
            <a:r>
              <a:rPr lang="en-US" sz="2400" dirty="0">
                <a:sym typeface="Wingdings" panose="05000000000000000000" pitchFamily="2" charset="2"/>
              </a:rPr>
              <a:t> </a:t>
            </a:r>
            <a:r>
              <a:rPr lang="en-US" sz="2400" dirty="0" err="1">
                <a:sym typeface="Wingdings" panose="05000000000000000000" pitchFamily="2" charset="2"/>
              </a:rPr>
              <a:t>có</a:t>
            </a:r>
            <a:r>
              <a:rPr lang="en-US" sz="2400" dirty="0">
                <a:sym typeface="Wingdings" panose="05000000000000000000" pitchFamily="2" charset="2"/>
              </a:rPr>
              <a:t> 1 ng</a:t>
            </a:r>
            <a:r>
              <a:rPr lang="vi-VN" sz="2400" dirty="0">
                <a:sym typeface="Wingdings" panose="05000000000000000000" pitchFamily="2" charset="2"/>
              </a:rPr>
              <a:t>ư</a:t>
            </a:r>
            <a:r>
              <a:rPr lang="en-US" sz="2400" dirty="0" err="1">
                <a:sym typeface="Wingdings" panose="05000000000000000000" pitchFamily="2" charset="2"/>
              </a:rPr>
              <a:t>ời</a:t>
            </a:r>
            <a:r>
              <a:rPr lang="en-US" sz="2400" dirty="0">
                <a:sym typeface="Wingdings" panose="05000000000000000000" pitchFamily="2" charset="2"/>
              </a:rPr>
              <a:t> THA</a:t>
            </a:r>
          </a:p>
          <a:p>
            <a:pPr algn="just">
              <a:lnSpc>
                <a:spcPct val="150000"/>
              </a:lnSpc>
              <a:spcBef>
                <a:spcPts val="600"/>
              </a:spcBef>
            </a:pPr>
            <a:r>
              <a:rPr lang="vi-VN" sz="2400" dirty="0"/>
              <a:t>43,1% từng được phát hiện bệnh (56,9% </a:t>
            </a:r>
            <a:r>
              <a:rPr lang="en-US" sz="2400" dirty="0" err="1"/>
              <a:t>chưa</a:t>
            </a:r>
            <a:r>
              <a:rPr lang="en-US" sz="2400" dirty="0"/>
              <a:t> đ</a:t>
            </a:r>
            <a:r>
              <a:rPr lang="vi-VN" sz="2400" dirty="0"/>
              <a:t>ư</a:t>
            </a:r>
            <a:r>
              <a:rPr lang="en-US" sz="2400" dirty="0" err="1"/>
              <a:t>ợc</a:t>
            </a:r>
            <a:r>
              <a:rPr lang="en-US" sz="2400" dirty="0"/>
              <a:t> </a:t>
            </a:r>
            <a:r>
              <a:rPr lang="en-US" sz="2400" dirty="0" err="1"/>
              <a:t>phát</a:t>
            </a:r>
            <a:r>
              <a:rPr lang="en-US" sz="2400" dirty="0"/>
              <a:t> </a:t>
            </a:r>
            <a:r>
              <a:rPr lang="en-US" sz="2400" dirty="0" err="1"/>
              <a:t>hiện</a:t>
            </a:r>
            <a:r>
              <a:rPr lang="en-US" sz="2400" dirty="0"/>
              <a:t>)</a:t>
            </a:r>
          </a:p>
          <a:p>
            <a:pPr algn="just">
              <a:lnSpc>
                <a:spcPct val="150000"/>
              </a:lnSpc>
              <a:spcBef>
                <a:spcPts val="600"/>
              </a:spcBef>
            </a:pPr>
            <a:r>
              <a:rPr lang="vi-VN" sz="2400" dirty="0"/>
              <a:t>13,6% được quản lý tại cơ sở y tế</a:t>
            </a:r>
            <a:endParaRPr lang="en-US" sz="2400" dirty="0"/>
          </a:p>
          <a:p>
            <a:pPr algn="just">
              <a:lnSpc>
                <a:spcPct val="150000"/>
              </a:lnSpc>
              <a:spcBef>
                <a:spcPts val="600"/>
              </a:spcBef>
            </a:pPr>
            <a:endParaRPr lang="en-US" dirty="0"/>
          </a:p>
        </p:txBody>
      </p:sp>
      <p:sp>
        <p:nvSpPr>
          <p:cNvPr id="4" name="TextBox 3">
            <a:extLst>
              <a:ext uri="{FF2B5EF4-FFF2-40B4-BE49-F238E27FC236}">
                <a16:creationId xmlns:a16="http://schemas.microsoft.com/office/drawing/2014/main" id="{13EF577A-5FA2-4D09-8248-9D96D656EECE}"/>
              </a:ext>
            </a:extLst>
          </p:cNvPr>
          <p:cNvSpPr txBox="1"/>
          <p:nvPr/>
        </p:nvSpPr>
        <p:spPr>
          <a:xfrm>
            <a:off x="4805680" y="6400800"/>
            <a:ext cx="3403600" cy="375920"/>
          </a:xfrm>
          <a:prstGeom prst="rect">
            <a:avLst/>
          </a:prstGeom>
          <a:noFill/>
        </p:spPr>
        <p:txBody>
          <a:bodyPr wrap="square" rtlCol="0">
            <a:spAutoFit/>
          </a:bodyPr>
          <a:lstStyle/>
          <a:p>
            <a:r>
              <a:rPr lang="en-US" i="1" dirty="0" err="1"/>
              <a:t>Nguồn</a:t>
            </a:r>
            <a:r>
              <a:rPr lang="en-US" i="1" dirty="0"/>
              <a:t>: CDC </a:t>
            </a:r>
            <a:r>
              <a:rPr lang="en-US" i="1" dirty="0" err="1"/>
              <a:t>Việt</a:t>
            </a:r>
            <a:r>
              <a:rPr lang="en-US" i="1" dirty="0"/>
              <a:t> Nam</a:t>
            </a:r>
          </a:p>
        </p:txBody>
      </p:sp>
    </p:spTree>
    <p:extLst>
      <p:ext uri="{BB962C8B-B14F-4D97-AF65-F5344CB8AC3E}">
        <p14:creationId xmlns:p14="http://schemas.microsoft.com/office/powerpoint/2010/main" val="973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E7C36B-C9FD-486D-B486-A61A42089BBE}"/>
              </a:ext>
            </a:extLst>
          </p:cNvPr>
          <p:cNvSpPr>
            <a:spLocks noGrp="1"/>
          </p:cNvSpPr>
          <p:nvPr>
            <p:ph type="title"/>
          </p:nvPr>
        </p:nvSpPr>
        <p:spPr/>
        <p:txBody>
          <a:bodyPr/>
          <a:lstStyle/>
          <a:p>
            <a:r>
              <a:rPr lang="en-US" dirty="0" err="1"/>
              <a:t>Chẩn</a:t>
            </a:r>
            <a:r>
              <a:rPr lang="en-US" dirty="0"/>
              <a:t> </a:t>
            </a:r>
            <a:r>
              <a:rPr lang="en-US" dirty="0" err="1"/>
              <a:t>đoán</a:t>
            </a:r>
            <a:r>
              <a:rPr lang="en-US" dirty="0"/>
              <a:t> THA</a:t>
            </a:r>
          </a:p>
        </p:txBody>
      </p:sp>
      <p:graphicFrame>
        <p:nvGraphicFramePr>
          <p:cNvPr id="9" name="Table 9">
            <a:extLst>
              <a:ext uri="{FF2B5EF4-FFF2-40B4-BE49-F238E27FC236}">
                <a16:creationId xmlns:a16="http://schemas.microsoft.com/office/drawing/2014/main" id="{2B5D4611-7A25-459E-8FB8-18B4A8FE51B1}"/>
              </a:ext>
            </a:extLst>
          </p:cNvPr>
          <p:cNvGraphicFramePr>
            <a:graphicFrameLocks noGrp="1"/>
          </p:cNvGraphicFramePr>
          <p:nvPr>
            <p:ph idx="1"/>
            <p:extLst>
              <p:ext uri="{D42A27DB-BD31-4B8C-83A1-F6EECF244321}">
                <p14:modId xmlns:p14="http://schemas.microsoft.com/office/powerpoint/2010/main" val="2559002195"/>
              </p:ext>
            </p:extLst>
          </p:nvPr>
        </p:nvGraphicFramePr>
        <p:xfrm>
          <a:off x="406399" y="1490029"/>
          <a:ext cx="8509001" cy="1584960"/>
        </p:xfrm>
        <a:graphic>
          <a:graphicData uri="http://schemas.openxmlformats.org/drawingml/2006/table">
            <a:tbl>
              <a:tblPr firstRow="1" bandRow="1">
                <a:tableStyleId>{00A15C55-8517-42AA-B614-E9B94910E393}</a:tableStyleId>
              </a:tblPr>
              <a:tblGrid>
                <a:gridCol w="3238500">
                  <a:extLst>
                    <a:ext uri="{9D8B030D-6E8A-4147-A177-3AD203B41FA5}">
                      <a16:colId xmlns:a16="http://schemas.microsoft.com/office/drawing/2014/main" val="1665801686"/>
                    </a:ext>
                  </a:extLst>
                </a:gridCol>
                <a:gridCol w="1943100">
                  <a:extLst>
                    <a:ext uri="{9D8B030D-6E8A-4147-A177-3AD203B41FA5}">
                      <a16:colId xmlns:a16="http://schemas.microsoft.com/office/drawing/2014/main" val="88734565"/>
                    </a:ext>
                  </a:extLst>
                </a:gridCol>
                <a:gridCol w="1219200">
                  <a:extLst>
                    <a:ext uri="{9D8B030D-6E8A-4147-A177-3AD203B41FA5}">
                      <a16:colId xmlns:a16="http://schemas.microsoft.com/office/drawing/2014/main" val="1482950755"/>
                    </a:ext>
                  </a:extLst>
                </a:gridCol>
                <a:gridCol w="2108201">
                  <a:extLst>
                    <a:ext uri="{9D8B030D-6E8A-4147-A177-3AD203B41FA5}">
                      <a16:colId xmlns:a16="http://schemas.microsoft.com/office/drawing/2014/main" val="691834509"/>
                    </a:ext>
                  </a:extLst>
                </a:gridCol>
              </a:tblGrid>
              <a:tr h="370840">
                <a:tc>
                  <a:txBody>
                    <a:bodyPr/>
                    <a:lstStyle/>
                    <a:p>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tâm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thu</a:t>
                      </a:r>
                      <a:endParaRPr lang="en-US" sz="2000" dirty="0">
                        <a:latin typeface="Arial" panose="020B0604020202020204" pitchFamily="34" charset="0"/>
                        <a:cs typeface="Arial" panose="020B0604020202020204" pitchFamily="34" charset="0"/>
                      </a:endParaRPr>
                    </a:p>
                  </a:txBody>
                  <a:tcPr/>
                </a:tc>
                <a:tc>
                  <a:txBody>
                    <a:bodyPr/>
                    <a:lstStyle/>
                    <a:p>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tâm</a:t>
                      </a:r>
                      <a:r>
                        <a:rPr lang="en-US" sz="2000" dirty="0">
                          <a:latin typeface="Arial" panose="020B0604020202020204" pitchFamily="34" charset="0"/>
                          <a:cs typeface="Arial" panose="020B0604020202020204" pitchFamily="34" charset="0"/>
                        </a:rPr>
                        <a:t> tr</a:t>
                      </a:r>
                      <a:r>
                        <a:rPr lang="vi-VN" sz="2000" dirty="0">
                          <a:latin typeface="Arial" panose="020B0604020202020204" pitchFamily="34" charset="0"/>
                          <a:cs typeface="Arial" panose="020B0604020202020204" pitchFamily="34" charset="0"/>
                        </a:rPr>
                        <a:t>ư</a:t>
                      </a:r>
                      <a:r>
                        <a:rPr lang="en-US" sz="2000" dirty="0" err="1">
                          <a:latin typeface="Arial" panose="020B0604020202020204" pitchFamily="34" charset="0"/>
                          <a:cs typeface="Arial" panose="020B0604020202020204" pitchFamily="34" charset="0"/>
                        </a:rPr>
                        <a:t>ơng</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34456904"/>
                  </a:ext>
                </a:extLst>
              </a:tr>
              <a:tr h="370840">
                <a:tc>
                  <a:txBody>
                    <a:bodyPr/>
                    <a:lstStyle/>
                    <a:p>
                      <a:r>
                        <a:rPr lang="en-US" sz="2000" dirty="0">
                          <a:latin typeface="Arial" panose="020B0604020202020204" pitchFamily="34" charset="0"/>
                          <a:cs typeface="Arial" panose="020B0604020202020204" pitchFamily="34" charset="0"/>
                        </a:rPr>
                        <a:t>1. HA </a:t>
                      </a:r>
                      <a:r>
                        <a:rPr lang="en-US" sz="2000" dirty="0" err="1">
                          <a:latin typeface="Arial" panose="020B0604020202020204" pitchFamily="34" charset="0"/>
                          <a:cs typeface="Arial" panose="020B0604020202020204" pitchFamily="34" charset="0"/>
                        </a:rPr>
                        <a:t>phòng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khám</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a:solidFill>
                            <a:srgbClr val="FF0000"/>
                          </a:solidFill>
                          <a:latin typeface="Arial" panose="020B0604020202020204" pitchFamily="34" charset="0"/>
                          <a:cs typeface="Arial" panose="020B0604020202020204" pitchFamily="34" charset="0"/>
                        </a:rPr>
                        <a:t>≥ 140 mmHg</a:t>
                      </a:r>
                    </a:p>
                  </a:txBody>
                  <a:tcPr/>
                </a:tc>
                <a:tc>
                  <a:txBody>
                    <a:bodyPr/>
                    <a:lstStyle/>
                    <a:p>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Arial" panose="020B0604020202020204" pitchFamily="34" charset="0"/>
                          <a:cs typeface="Arial" panose="020B0604020202020204" pitchFamily="34" charset="0"/>
                        </a:rPr>
                        <a:t>≥ 90 mmHg</a:t>
                      </a:r>
                    </a:p>
                  </a:txBody>
                  <a:tcPr/>
                </a:tc>
                <a:extLst>
                  <a:ext uri="{0D108BD9-81ED-4DB2-BD59-A6C34878D82A}">
                    <a16:rowId xmlns:a16="http://schemas.microsoft.com/office/drawing/2014/main" val="155948587"/>
                  </a:ext>
                </a:extLst>
              </a:tr>
              <a:tr h="143191">
                <a:tc>
                  <a:txBody>
                    <a:bodyPr/>
                    <a:lstStyle/>
                    <a:p>
                      <a:r>
                        <a:rPr lang="en-US" sz="2000" dirty="0">
                          <a:latin typeface="Arial" panose="020B0604020202020204" pitchFamily="34" charset="0"/>
                          <a:cs typeface="Arial" panose="020B0604020202020204" pitchFamily="34" charset="0"/>
                        </a:rPr>
                        <a:t>2. </a:t>
                      </a:r>
                      <a:r>
                        <a:rPr lang="en-US" sz="2000" dirty="0" err="1">
                          <a:latin typeface="Arial" panose="020B0604020202020204" pitchFamily="34" charset="0"/>
                          <a:cs typeface="Arial" panose="020B0604020202020204" pitchFamily="34" charset="0"/>
                        </a:rPr>
                        <a:t>Máy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đo</a:t>
                      </a:r>
                      <a:r>
                        <a:rPr lang="en-US" sz="2000" dirty="0">
                          <a:latin typeface="Arial" panose="020B0604020202020204" pitchFamily="34" charset="0"/>
                          <a:cs typeface="Arial" panose="020B0604020202020204" pitchFamily="34" charset="0"/>
                        </a:rPr>
                        <a:t> HA </a:t>
                      </a:r>
                      <a:r>
                        <a:rPr lang="en-US" sz="2000" dirty="0" err="1">
                          <a:latin typeface="Arial" panose="020B0604020202020204" pitchFamily="34" charset="0"/>
                          <a:cs typeface="Arial" panose="020B0604020202020204" pitchFamily="34" charset="0"/>
                        </a:rPr>
                        <a:t>tự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động</a:t>
                      </a:r>
                      <a:r>
                        <a:rPr lang="en-US" sz="2000" dirty="0">
                          <a:latin typeface="Arial" panose="020B0604020202020204" pitchFamily="34" charset="0"/>
                          <a:cs typeface="Arial" panose="020B0604020202020204" pitchFamily="34" charset="0"/>
                        </a:rPr>
                        <a:t> 24h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 130 mmHg</a:t>
                      </a:r>
                    </a:p>
                  </a:txBody>
                  <a:tcPr/>
                </a:tc>
                <a:tc>
                  <a:txBody>
                    <a:bodyPr/>
                    <a:lstStyle/>
                    <a:p>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 80 mmHg</a:t>
                      </a:r>
                    </a:p>
                  </a:txBody>
                  <a:tcPr/>
                </a:tc>
                <a:extLst>
                  <a:ext uri="{0D108BD9-81ED-4DB2-BD59-A6C34878D82A}">
                    <a16:rowId xmlns:a16="http://schemas.microsoft.com/office/drawing/2014/main" val="2179750936"/>
                  </a:ext>
                </a:extLst>
              </a:tr>
              <a:tr h="370840">
                <a:tc>
                  <a:txBody>
                    <a:bodyPr/>
                    <a:lstStyle/>
                    <a:p>
                      <a:r>
                        <a:rPr lang="en-US" sz="2000" dirty="0">
                          <a:latin typeface="Arial" panose="020B0604020202020204" pitchFamily="34" charset="0"/>
                          <a:cs typeface="Arial" panose="020B0604020202020204" pitchFamily="34" charset="0"/>
                        </a:rPr>
                        <a:t>3. </a:t>
                      </a:r>
                      <a:r>
                        <a:rPr lang="en-US" sz="2000" dirty="0" err="1">
                          <a:latin typeface="Arial" panose="020B0604020202020204" pitchFamily="34" charset="0"/>
                          <a:cs typeface="Arial" panose="020B0604020202020204" pitchFamily="34" charset="0"/>
                        </a:rPr>
                        <a:t>Tự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nhiều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lần</a:t>
                      </a:r>
                      <a:endParaRPr lang="en-US" sz="20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 135 mmHg</a:t>
                      </a:r>
                    </a:p>
                  </a:txBody>
                  <a:tcPr/>
                </a:tc>
                <a:tc>
                  <a:txBody>
                    <a:bodyPr/>
                    <a:lstStyle/>
                    <a:p>
                      <a:endParaRPr lang="en-US" sz="20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 85 mmHg</a:t>
                      </a:r>
                    </a:p>
                  </a:txBody>
                  <a:tcPr/>
                </a:tc>
                <a:extLst>
                  <a:ext uri="{0D108BD9-81ED-4DB2-BD59-A6C34878D82A}">
                    <a16:rowId xmlns:a16="http://schemas.microsoft.com/office/drawing/2014/main" val="50609838"/>
                  </a:ext>
                </a:extLst>
              </a:tr>
            </a:tbl>
          </a:graphicData>
        </a:graphic>
      </p:graphicFrame>
      <p:graphicFrame>
        <p:nvGraphicFramePr>
          <p:cNvPr id="11" name="Table 11">
            <a:extLst>
              <a:ext uri="{FF2B5EF4-FFF2-40B4-BE49-F238E27FC236}">
                <a16:creationId xmlns:a16="http://schemas.microsoft.com/office/drawing/2014/main" id="{FDE62D96-2B2C-41BB-B011-7F095B675DFF}"/>
              </a:ext>
            </a:extLst>
          </p:cNvPr>
          <p:cNvGraphicFramePr>
            <a:graphicFrameLocks noGrp="1"/>
          </p:cNvGraphicFramePr>
          <p:nvPr>
            <p:extLst>
              <p:ext uri="{D42A27DB-BD31-4B8C-83A1-F6EECF244321}">
                <p14:modId xmlns:p14="http://schemas.microsoft.com/office/powerpoint/2010/main" val="967311573"/>
              </p:ext>
            </p:extLst>
          </p:nvPr>
        </p:nvGraphicFramePr>
        <p:xfrm>
          <a:off x="406399" y="3131746"/>
          <a:ext cx="8521701" cy="2901152"/>
        </p:xfrm>
        <a:graphic>
          <a:graphicData uri="http://schemas.openxmlformats.org/drawingml/2006/table">
            <a:tbl>
              <a:tblPr firstRow="1" bandRow="1">
                <a:tableStyleId>{7DF18680-E054-41AD-8BC1-D1AEF772440D}</a:tableStyleId>
              </a:tblPr>
              <a:tblGrid>
                <a:gridCol w="2961811">
                  <a:extLst>
                    <a:ext uri="{9D8B030D-6E8A-4147-A177-3AD203B41FA5}">
                      <a16:colId xmlns:a16="http://schemas.microsoft.com/office/drawing/2014/main" val="1484715430"/>
                    </a:ext>
                  </a:extLst>
                </a:gridCol>
                <a:gridCol w="1831646">
                  <a:extLst>
                    <a:ext uri="{9D8B030D-6E8A-4147-A177-3AD203B41FA5}">
                      <a16:colId xmlns:a16="http://schemas.microsoft.com/office/drawing/2014/main" val="547164633"/>
                    </a:ext>
                  </a:extLst>
                </a:gridCol>
                <a:gridCol w="1597819">
                  <a:extLst>
                    <a:ext uri="{9D8B030D-6E8A-4147-A177-3AD203B41FA5}">
                      <a16:colId xmlns:a16="http://schemas.microsoft.com/office/drawing/2014/main" val="1597524103"/>
                    </a:ext>
                  </a:extLst>
                </a:gridCol>
                <a:gridCol w="2130425">
                  <a:extLst>
                    <a:ext uri="{9D8B030D-6E8A-4147-A177-3AD203B41FA5}">
                      <a16:colId xmlns:a16="http://schemas.microsoft.com/office/drawing/2014/main" val="302761006"/>
                    </a:ext>
                  </a:extLst>
                </a:gridCol>
              </a:tblGrid>
              <a:tr h="459976">
                <a:tc>
                  <a:txBody>
                    <a:bodyPr/>
                    <a:lstStyle/>
                    <a:p>
                      <a:r>
                        <a:rPr lang="en-US" sz="2000" dirty="0" err="1">
                          <a:latin typeface="Arial" panose="020B0604020202020204" pitchFamily="34" charset="0"/>
                          <a:cs typeface="Arial" panose="020B0604020202020204" pitchFamily="34" charset="0"/>
                        </a:rPr>
                        <a:t>Phân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độ</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tâm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thu</a:t>
                      </a:r>
                      <a:endParaRPr lang="en-US" sz="2000" dirty="0">
                        <a:latin typeface="Arial" panose="020B0604020202020204" pitchFamily="34" charset="0"/>
                        <a:cs typeface="Arial" panose="020B0604020202020204" pitchFamily="34" charset="0"/>
                      </a:endParaRPr>
                    </a:p>
                  </a:txBody>
                  <a:tcPr/>
                </a:tc>
                <a:tc>
                  <a:txBody>
                    <a:bodyPr/>
                    <a:lstStyle/>
                    <a:p>
                      <a:endParaRPr lang="en-US" sz="200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tâm</a:t>
                      </a:r>
                      <a:r>
                        <a:rPr lang="en-US" sz="2000" dirty="0">
                          <a:latin typeface="Arial" panose="020B0604020202020204" pitchFamily="34" charset="0"/>
                          <a:cs typeface="Arial" panose="020B0604020202020204" pitchFamily="34" charset="0"/>
                        </a:rPr>
                        <a:t> tr</a:t>
                      </a:r>
                      <a:r>
                        <a:rPr lang="vi-VN" sz="2000" dirty="0">
                          <a:latin typeface="Arial" panose="020B0604020202020204" pitchFamily="34" charset="0"/>
                          <a:cs typeface="Arial" panose="020B0604020202020204" pitchFamily="34" charset="0"/>
                        </a:rPr>
                        <a:t>ư</a:t>
                      </a:r>
                      <a:r>
                        <a:rPr lang="en-US" sz="2000" dirty="0" err="1">
                          <a:latin typeface="Arial" panose="020B0604020202020204" pitchFamily="34" charset="0"/>
                          <a:cs typeface="Arial" panose="020B0604020202020204" pitchFamily="34" charset="0"/>
                        </a:rPr>
                        <a:t>ơng</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07767420"/>
                  </a:ext>
                </a:extLst>
              </a:tr>
              <a:tr h="266494">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tối</a:t>
                      </a:r>
                      <a:r>
                        <a:rPr lang="en-US" sz="2000" dirty="0">
                          <a:latin typeface="Arial" panose="020B0604020202020204" pitchFamily="34" charset="0"/>
                          <a:cs typeface="Arial" panose="020B0604020202020204" pitchFamily="34" charset="0"/>
                        </a:rPr>
                        <a:t> </a:t>
                      </a:r>
                      <a:r>
                        <a:rPr lang="vi-VN" sz="2000" dirty="0">
                          <a:latin typeface="Arial" panose="020B0604020202020204" pitchFamily="34" charset="0"/>
                          <a:cs typeface="Arial" panose="020B0604020202020204" pitchFamily="34" charset="0"/>
                        </a:rPr>
                        <a:t>ư</a:t>
                      </a:r>
                      <a:r>
                        <a:rPr lang="en-US" sz="2000" dirty="0">
                          <a:latin typeface="Arial" panose="020B0604020202020204" pitchFamily="34" charset="0"/>
                          <a:cs typeface="Arial" panose="020B0604020202020204" pitchFamily="34" charset="0"/>
                        </a:rPr>
                        <a:t>u</a:t>
                      </a:r>
                    </a:p>
                  </a:txBody>
                  <a:tcPr/>
                </a:tc>
                <a:tc>
                  <a:txBody>
                    <a:bodyPr/>
                    <a:lstStyle/>
                    <a:p>
                      <a:r>
                        <a:rPr lang="en-US" sz="2000" dirty="0">
                          <a:latin typeface="Arial" panose="020B0604020202020204" pitchFamily="34" charset="0"/>
                          <a:cs typeface="Arial" panose="020B0604020202020204" pitchFamily="34" charset="0"/>
                        </a:rPr>
                        <a:t>&lt; 120</a:t>
                      </a:r>
                    </a:p>
                  </a:txBody>
                  <a:tcPr/>
                </a:tc>
                <a:tc>
                  <a:txBody>
                    <a:bodyPr/>
                    <a:lstStyle/>
                    <a:p>
                      <a:r>
                        <a:rPr lang="en-US" sz="2000" dirty="0" err="1">
                          <a:latin typeface="Arial" panose="020B0604020202020204" pitchFamily="34" charset="0"/>
                          <a:cs typeface="Arial" panose="020B0604020202020204" pitchFamily="34" charset="0"/>
                        </a:rPr>
                        <a:t>Và</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&lt; 80</a:t>
                      </a:r>
                    </a:p>
                  </a:txBody>
                  <a:tcPr/>
                </a:tc>
                <a:extLst>
                  <a:ext uri="{0D108BD9-81ED-4DB2-BD59-A6C34878D82A}">
                    <a16:rowId xmlns:a16="http://schemas.microsoft.com/office/drawing/2014/main" val="2858355996"/>
                  </a:ext>
                </a:extLst>
              </a:tr>
              <a:tr h="459976">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bình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a:t>
                      </a:r>
                      <a:r>
                        <a:rPr lang="vi-VN" sz="2000" dirty="0">
                          <a:latin typeface="Arial" panose="020B0604020202020204" pitchFamily="34" charset="0"/>
                          <a:cs typeface="Arial" panose="020B0604020202020204" pitchFamily="34" charset="0"/>
                        </a:rPr>
                        <a:t>ư</a:t>
                      </a:r>
                      <a:r>
                        <a:rPr lang="en-US" sz="2000" dirty="0" err="1">
                          <a:latin typeface="Arial" panose="020B0604020202020204" pitchFamily="34" charset="0"/>
                          <a:cs typeface="Arial" panose="020B0604020202020204" pitchFamily="34" charset="0"/>
                        </a:rPr>
                        <a:t>ờng</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120-129</a:t>
                      </a:r>
                    </a:p>
                  </a:txBody>
                  <a:tcPr/>
                </a:tc>
                <a:tc>
                  <a:txBody>
                    <a:bodyPr/>
                    <a:lstStyle/>
                    <a:p>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80-84</a:t>
                      </a:r>
                    </a:p>
                  </a:txBody>
                  <a:tcPr/>
                </a:tc>
                <a:extLst>
                  <a:ext uri="{0D108BD9-81ED-4DB2-BD59-A6C34878D82A}">
                    <a16:rowId xmlns:a16="http://schemas.microsoft.com/office/drawing/2014/main" val="3338449576"/>
                  </a:ext>
                </a:extLst>
              </a:tr>
              <a:tr h="266494">
                <a:tc>
                  <a:txBody>
                    <a:bodyPr/>
                    <a:lstStyle/>
                    <a:p>
                      <a:r>
                        <a:rPr lang="en-US" sz="2000" dirty="0">
                          <a:latin typeface="Arial" panose="020B0604020202020204" pitchFamily="34" charset="0"/>
                          <a:cs typeface="Arial" panose="020B0604020202020204" pitchFamily="34" charset="0"/>
                        </a:rPr>
                        <a:t>HA </a:t>
                      </a:r>
                      <a:r>
                        <a:rPr lang="en-US" sz="2000" dirty="0" err="1">
                          <a:latin typeface="Arial" panose="020B0604020202020204" pitchFamily="34" charset="0"/>
                          <a:cs typeface="Arial" panose="020B0604020202020204" pitchFamily="34" charset="0"/>
                        </a:rPr>
                        <a:t>bình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a:t>
                      </a:r>
                      <a:r>
                        <a:rPr lang="vi-VN" sz="2000" dirty="0">
                          <a:latin typeface="Arial" panose="020B0604020202020204" pitchFamily="34" charset="0"/>
                          <a:cs typeface="Arial" panose="020B0604020202020204" pitchFamily="34" charset="0"/>
                        </a:rPr>
                        <a:t>ư</a:t>
                      </a:r>
                      <a:r>
                        <a:rPr lang="en-US" sz="2000" dirty="0" err="1">
                          <a:latin typeface="Arial" panose="020B0604020202020204" pitchFamily="34" charset="0"/>
                          <a:cs typeface="Arial" panose="020B0604020202020204" pitchFamily="34" charset="0"/>
                        </a:rPr>
                        <a:t>ờng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cao</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130-139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85-89</a:t>
                      </a:r>
                    </a:p>
                  </a:txBody>
                  <a:tcPr/>
                </a:tc>
                <a:extLst>
                  <a:ext uri="{0D108BD9-81ED-4DB2-BD59-A6C34878D82A}">
                    <a16:rowId xmlns:a16="http://schemas.microsoft.com/office/drawing/2014/main" val="2382862345"/>
                  </a:ext>
                </a:extLst>
              </a:tr>
              <a:tr h="266494">
                <a:tc>
                  <a:txBody>
                    <a:bodyPr/>
                    <a:lstStyle/>
                    <a:p>
                      <a:r>
                        <a:rPr lang="en-US" sz="2000" dirty="0">
                          <a:latin typeface="Arial" panose="020B0604020202020204" pitchFamily="34" charset="0"/>
                          <a:cs typeface="Arial" panose="020B0604020202020204" pitchFamily="34" charset="0"/>
                        </a:rPr>
                        <a:t>THA </a:t>
                      </a:r>
                      <a:r>
                        <a:rPr lang="en-US" sz="2000" dirty="0" err="1">
                          <a:latin typeface="Arial" panose="020B0604020202020204" pitchFamily="34" charset="0"/>
                          <a:cs typeface="Arial" panose="020B0604020202020204" pitchFamily="34" charset="0"/>
                        </a:rPr>
                        <a:t>độ</a:t>
                      </a:r>
                      <a:r>
                        <a:rPr lang="en-US" sz="2000" dirty="0">
                          <a:latin typeface="Arial" panose="020B0604020202020204" pitchFamily="34" charset="0"/>
                          <a:cs typeface="Arial" panose="020B0604020202020204" pitchFamily="34" charset="0"/>
                        </a:rPr>
                        <a:t> 1</a:t>
                      </a:r>
                    </a:p>
                  </a:txBody>
                  <a:tcPr/>
                </a:tc>
                <a:tc>
                  <a:txBody>
                    <a:bodyPr/>
                    <a:lstStyle/>
                    <a:p>
                      <a:r>
                        <a:rPr lang="en-US" sz="2000" dirty="0">
                          <a:latin typeface="Arial" panose="020B0604020202020204" pitchFamily="34" charset="0"/>
                          <a:cs typeface="Arial" panose="020B0604020202020204" pitchFamily="34" charset="0"/>
                        </a:rPr>
                        <a:t>140-159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90-99</a:t>
                      </a:r>
                    </a:p>
                  </a:txBody>
                  <a:tcPr/>
                </a:tc>
                <a:extLst>
                  <a:ext uri="{0D108BD9-81ED-4DB2-BD59-A6C34878D82A}">
                    <a16:rowId xmlns:a16="http://schemas.microsoft.com/office/drawing/2014/main" val="2520592507"/>
                  </a:ext>
                </a:extLst>
              </a:tr>
              <a:tr h="266494">
                <a:tc>
                  <a:txBody>
                    <a:bodyPr/>
                    <a:lstStyle/>
                    <a:p>
                      <a:r>
                        <a:rPr lang="en-US" sz="2000" dirty="0">
                          <a:latin typeface="Arial" panose="020B0604020202020204" pitchFamily="34" charset="0"/>
                          <a:cs typeface="Arial" panose="020B0604020202020204" pitchFamily="34" charset="0"/>
                        </a:rPr>
                        <a:t>THA </a:t>
                      </a:r>
                      <a:r>
                        <a:rPr lang="en-US" sz="2000" dirty="0" err="1">
                          <a:latin typeface="Arial" panose="020B0604020202020204" pitchFamily="34" charset="0"/>
                          <a:cs typeface="Arial" panose="020B0604020202020204" pitchFamily="34" charset="0"/>
                        </a:rPr>
                        <a:t>độ</a:t>
                      </a:r>
                      <a:r>
                        <a:rPr lang="en-US" sz="2000" dirty="0">
                          <a:latin typeface="Arial" panose="020B0604020202020204" pitchFamily="34" charset="0"/>
                          <a:cs typeface="Arial" panose="020B0604020202020204" pitchFamily="34" charset="0"/>
                        </a:rPr>
                        <a:t> 2</a:t>
                      </a:r>
                    </a:p>
                  </a:txBody>
                  <a:tcPr/>
                </a:tc>
                <a:tc>
                  <a:txBody>
                    <a:bodyPr/>
                    <a:lstStyle/>
                    <a:p>
                      <a:r>
                        <a:rPr lang="en-US" sz="2000" dirty="0">
                          <a:latin typeface="Arial" panose="020B0604020202020204" pitchFamily="34" charset="0"/>
                          <a:cs typeface="Arial" panose="020B0604020202020204" pitchFamily="34" charset="0"/>
                        </a:rPr>
                        <a:t>160-179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100-109</a:t>
                      </a:r>
                    </a:p>
                  </a:txBody>
                  <a:tcPr/>
                </a:tc>
                <a:extLst>
                  <a:ext uri="{0D108BD9-81ED-4DB2-BD59-A6C34878D82A}">
                    <a16:rowId xmlns:a16="http://schemas.microsoft.com/office/drawing/2014/main" val="2702834294"/>
                  </a:ext>
                </a:extLst>
              </a:tr>
              <a:tr h="266494">
                <a:tc>
                  <a:txBody>
                    <a:bodyPr/>
                    <a:lstStyle/>
                    <a:p>
                      <a:r>
                        <a:rPr lang="en-US" sz="2000" dirty="0">
                          <a:latin typeface="Arial" panose="020B0604020202020204" pitchFamily="34" charset="0"/>
                          <a:cs typeface="Arial" panose="020B0604020202020204" pitchFamily="34" charset="0"/>
                        </a:rPr>
                        <a:t>THA </a:t>
                      </a:r>
                      <a:r>
                        <a:rPr lang="en-US" sz="2000" dirty="0" err="1">
                          <a:latin typeface="Arial" panose="020B0604020202020204" pitchFamily="34" charset="0"/>
                          <a:cs typeface="Arial" panose="020B0604020202020204" pitchFamily="34" charset="0"/>
                        </a:rPr>
                        <a:t>độ</a:t>
                      </a:r>
                      <a:r>
                        <a:rPr lang="en-US" sz="2000" dirty="0">
                          <a:latin typeface="Arial" panose="020B0604020202020204" pitchFamily="34" charset="0"/>
                          <a:cs typeface="Arial" panose="020B0604020202020204" pitchFamily="34" charset="0"/>
                        </a:rPr>
                        <a:t> 3</a:t>
                      </a:r>
                    </a:p>
                  </a:txBody>
                  <a:tcPr/>
                </a:tc>
                <a:tc>
                  <a:txBody>
                    <a:bodyPr/>
                    <a:lstStyle/>
                    <a:p>
                      <a:r>
                        <a:rPr lang="en-US" sz="2000" dirty="0">
                          <a:latin typeface="Arial" panose="020B0604020202020204" pitchFamily="34" charset="0"/>
                          <a:cs typeface="Arial" panose="020B0604020202020204" pitchFamily="34" charset="0"/>
                        </a:rPr>
                        <a:t>≥ 180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 110</a:t>
                      </a:r>
                    </a:p>
                  </a:txBody>
                  <a:tcPr/>
                </a:tc>
                <a:extLst>
                  <a:ext uri="{0D108BD9-81ED-4DB2-BD59-A6C34878D82A}">
                    <a16:rowId xmlns:a16="http://schemas.microsoft.com/office/drawing/2014/main" val="3817313221"/>
                  </a:ext>
                </a:extLst>
              </a:tr>
            </a:tbl>
          </a:graphicData>
        </a:graphic>
      </p:graphicFrame>
    </p:spTree>
    <p:extLst>
      <p:ext uri="{BB962C8B-B14F-4D97-AF65-F5344CB8AC3E}">
        <p14:creationId xmlns:p14="http://schemas.microsoft.com/office/powerpoint/2010/main" val="371407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3407-FB47-4F4A-83B7-B9105214FBD9}"/>
              </a:ext>
            </a:extLst>
          </p:cNvPr>
          <p:cNvSpPr>
            <a:spLocks noGrp="1"/>
          </p:cNvSpPr>
          <p:nvPr>
            <p:ph type="title"/>
          </p:nvPr>
        </p:nvSpPr>
        <p:spPr>
          <a:xfrm>
            <a:off x="609600" y="238126"/>
            <a:ext cx="7886700" cy="1325563"/>
          </a:xfrm>
        </p:spPr>
        <p:txBody>
          <a:bodyPr/>
          <a:lstStyle/>
          <a:p>
            <a:r>
              <a:rPr lang="en-US" dirty="0" err="1"/>
              <a:t>Mục</a:t>
            </a:r>
            <a:r>
              <a:rPr lang="en-US" dirty="0"/>
              <a:t> </a:t>
            </a:r>
            <a:r>
              <a:rPr lang="en-US" dirty="0" err="1"/>
              <a:t>tiêu</a:t>
            </a:r>
            <a:r>
              <a:rPr lang="en-US" dirty="0"/>
              <a:t> </a:t>
            </a:r>
            <a:r>
              <a:rPr lang="en-US" dirty="0" err="1"/>
              <a:t>điều</a:t>
            </a:r>
            <a:r>
              <a:rPr lang="en-US" dirty="0"/>
              <a:t> </a:t>
            </a:r>
            <a:r>
              <a:rPr lang="en-US" dirty="0" err="1"/>
              <a:t>trị</a:t>
            </a:r>
            <a:r>
              <a:rPr lang="en-US" dirty="0"/>
              <a:t> THA</a:t>
            </a:r>
          </a:p>
        </p:txBody>
      </p:sp>
      <p:graphicFrame>
        <p:nvGraphicFramePr>
          <p:cNvPr id="4" name="Table 4">
            <a:extLst>
              <a:ext uri="{FF2B5EF4-FFF2-40B4-BE49-F238E27FC236}">
                <a16:creationId xmlns:a16="http://schemas.microsoft.com/office/drawing/2014/main" id="{436105CA-EC39-4EFE-A76F-E8E4E676728B}"/>
              </a:ext>
            </a:extLst>
          </p:cNvPr>
          <p:cNvGraphicFramePr>
            <a:graphicFrameLocks noGrp="1"/>
          </p:cNvGraphicFramePr>
          <p:nvPr>
            <p:ph idx="1"/>
            <p:extLst>
              <p:ext uri="{D42A27DB-BD31-4B8C-83A1-F6EECF244321}">
                <p14:modId xmlns:p14="http://schemas.microsoft.com/office/powerpoint/2010/main" val="3795024188"/>
              </p:ext>
            </p:extLst>
          </p:nvPr>
        </p:nvGraphicFramePr>
        <p:xfrm>
          <a:off x="0" y="1825625"/>
          <a:ext cx="9144000" cy="5032248"/>
        </p:xfrm>
        <a:graphic>
          <a:graphicData uri="http://schemas.openxmlformats.org/drawingml/2006/table">
            <a:tbl>
              <a:tblPr firstRow="1" bandRow="1">
                <a:tableStyleId>{7DF18680-E054-41AD-8BC1-D1AEF772440D}</a:tableStyleId>
              </a:tblPr>
              <a:tblGrid>
                <a:gridCol w="2372199">
                  <a:extLst>
                    <a:ext uri="{9D8B030D-6E8A-4147-A177-3AD203B41FA5}">
                      <a16:colId xmlns:a16="http://schemas.microsoft.com/office/drawing/2014/main" val="608746908"/>
                    </a:ext>
                  </a:extLst>
                </a:gridCol>
                <a:gridCol w="6771801">
                  <a:extLst>
                    <a:ext uri="{9D8B030D-6E8A-4147-A177-3AD203B41FA5}">
                      <a16:colId xmlns:a16="http://schemas.microsoft.com/office/drawing/2014/main" val="3980167360"/>
                    </a:ext>
                  </a:extLst>
                </a:gridCol>
              </a:tblGrid>
              <a:tr h="311661">
                <a:tc>
                  <a:txBody>
                    <a:bodyPr/>
                    <a:lstStyle/>
                    <a:p>
                      <a:pPr algn="ctr">
                        <a:lnSpc>
                          <a:spcPct val="150000"/>
                        </a:lnSpc>
                      </a:pPr>
                      <a:r>
                        <a:rPr lang="en-US" sz="2400" dirty="0">
                          <a:latin typeface="Arial" panose="020B0604020202020204" pitchFamily="34" charset="0"/>
                          <a:cs typeface="Arial" panose="020B0604020202020204" pitchFamily="34" charset="0"/>
                        </a:rPr>
                        <a:t>H</a:t>
                      </a:r>
                      <a:r>
                        <a:rPr lang="vi-VN" sz="2400" dirty="0">
                          <a:latin typeface="Arial" panose="020B0604020202020204" pitchFamily="34" charset="0"/>
                          <a:cs typeface="Arial" panose="020B0604020202020204" pitchFamily="34" charset="0"/>
                        </a:rPr>
                        <a:t>ư</a:t>
                      </a:r>
                      <a:r>
                        <a:rPr lang="en-US" sz="2400" dirty="0" err="1">
                          <a:latin typeface="Arial" panose="020B0604020202020204" pitchFamily="34" charset="0"/>
                          <a:cs typeface="Arial" panose="020B0604020202020204" pitchFamily="34" charset="0"/>
                        </a:rPr>
                        <a:t>ớng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dẫn</a:t>
                      </a:r>
                      <a:endParaRPr lang="en-US" sz="2400" dirty="0">
                        <a:latin typeface="Arial" panose="020B0604020202020204" pitchFamily="34" charset="0"/>
                        <a:cs typeface="Arial" panose="020B0604020202020204" pitchFamily="34" charset="0"/>
                      </a:endParaRPr>
                    </a:p>
                  </a:txBody>
                  <a:tcPr/>
                </a:tc>
                <a:tc>
                  <a:txBody>
                    <a:bodyPr/>
                    <a:lstStyle/>
                    <a:p>
                      <a:pPr algn="ctr">
                        <a:lnSpc>
                          <a:spcPct val="150000"/>
                        </a:lnSpc>
                      </a:pPr>
                      <a:r>
                        <a:rPr lang="en-US" sz="2400" dirty="0" err="1">
                          <a:latin typeface="Arial" panose="020B0604020202020204" pitchFamily="34" charset="0"/>
                          <a:cs typeface="Arial" panose="020B0604020202020204" pitchFamily="34" charset="0"/>
                        </a:rPr>
                        <a:t>Mục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tiêu</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47828343"/>
                  </a:ext>
                </a:extLst>
              </a:tr>
              <a:tr h="601167">
                <a:tc>
                  <a:txBody>
                    <a:bodyPr/>
                    <a:lstStyle/>
                    <a:p>
                      <a:pPr>
                        <a:lnSpc>
                          <a:spcPct val="150000"/>
                        </a:lnSpc>
                      </a:pPr>
                      <a:r>
                        <a:rPr lang="en-US" sz="2400" dirty="0">
                          <a:latin typeface="Arial" panose="020B0604020202020204" pitchFamily="34" charset="0"/>
                          <a:cs typeface="Arial" panose="020B0604020202020204" pitchFamily="34" charset="0"/>
                        </a:rPr>
                        <a:t>QĐ 3192-BYT 2010</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&lt; 140/90</a:t>
                      </a:r>
                      <a:r>
                        <a:rPr lang="en-US" sz="2400" spc="18"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mmHg,</a:t>
                      </a:r>
                      <a:r>
                        <a:rPr lang="en-US" sz="2400" spc="-1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nếu</a:t>
                      </a:r>
                      <a:r>
                        <a:rPr lang="en-US" sz="2400" dirty="0">
                          <a:latin typeface="Arial" panose="020B0604020202020204" pitchFamily="34" charset="0"/>
                          <a:cs typeface="Arial" panose="020B0604020202020204" pitchFamily="34" charset="0"/>
                        </a:rPr>
                        <a:t> </a:t>
                      </a:r>
                      <a:r>
                        <a:rPr lang="en-US" sz="2400" spc="-14" dirty="0" err="1">
                          <a:latin typeface="Arial" panose="020B0604020202020204" pitchFamily="34" charset="0"/>
                          <a:cs typeface="Arial" panose="020B0604020202020204" pitchFamily="34" charset="0"/>
                        </a:rPr>
                        <a:t>có</a:t>
                      </a:r>
                      <a:r>
                        <a:rPr lang="en-US" sz="2400" spc="16"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NCTM</a:t>
                      </a:r>
                      <a:r>
                        <a:rPr lang="en-US" sz="2400" spc="-19"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cao</a:t>
                      </a:r>
                      <a:r>
                        <a:rPr lang="en-US" sz="2400" dirty="0">
                          <a:latin typeface="Arial" panose="020B0604020202020204" pitchFamily="34" charset="0"/>
                          <a:cs typeface="Arial" panose="020B0604020202020204" pitchFamily="34" charset="0"/>
                        </a:rPr>
                        <a:t>: &lt; 130/80 mmHg</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23978532"/>
                  </a:ext>
                </a:extLst>
              </a:tr>
              <a:tr h="1939797">
                <a:tc>
                  <a:txBody>
                    <a:bodyPr/>
                    <a:lstStyle/>
                    <a:p>
                      <a:pPr>
                        <a:lnSpc>
                          <a:spcPct val="150000"/>
                        </a:lnSpc>
                      </a:pPr>
                      <a:r>
                        <a:rPr lang="en-US" sz="2400" dirty="0">
                          <a:solidFill>
                            <a:srgbClr val="FF0000"/>
                          </a:solidFill>
                          <a:latin typeface="Arial" panose="020B0604020202020204" pitchFamily="34" charset="0"/>
                          <a:cs typeface="Arial" panose="020B0604020202020204" pitchFamily="34" charset="0"/>
                        </a:rPr>
                        <a:t>QĐ 5904-BYT 2019</a:t>
                      </a:r>
                    </a:p>
                  </a:txBody>
                  <a:tcP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vi-VN" sz="2400" dirty="0">
                          <a:solidFill>
                            <a:srgbClr val="FF0000"/>
                          </a:solidFill>
                          <a:latin typeface="Arial" panose="020B0604020202020204" pitchFamily="34" charset="0"/>
                          <a:cs typeface="Arial" panose="020B0604020202020204" pitchFamily="34" charset="0"/>
                        </a:rPr>
                        <a:t>- HA</a:t>
                      </a:r>
                      <a:r>
                        <a:rPr lang="en-US" sz="2400" dirty="0">
                          <a:solidFill>
                            <a:srgbClr val="FF0000"/>
                          </a:solidFill>
                          <a:latin typeface="Arial" panose="020B0604020202020204" pitchFamily="34" charset="0"/>
                          <a:cs typeface="Arial" panose="020B0604020202020204" pitchFamily="34" charset="0"/>
                        </a:rPr>
                        <a:t>TT</a:t>
                      </a:r>
                      <a:r>
                        <a:rPr lang="vi-VN" sz="2400" dirty="0">
                          <a:solidFill>
                            <a:srgbClr val="FF0000"/>
                          </a:solidFill>
                          <a:latin typeface="Arial" panose="020B0604020202020204" pitchFamily="34" charset="0"/>
                          <a:cs typeface="Arial" panose="020B0604020202020204" pitchFamily="34" charset="0"/>
                        </a:rPr>
                        <a:t> từ 120 đến &lt; 130 mmHg (&lt; 65 tuổi) và từ 130 đến &lt; 140 mmHg (≥ 65 tuổi), có thể thấp hơn nếu dung nạp được.</a:t>
                      </a:r>
                    </a:p>
                    <a:p>
                      <a:pPr marL="0" marR="0" lvl="0" indent="0" algn="l" defTabSz="914400" rtl="0" eaLnBrk="1" fontAlgn="auto" latinLnBrk="0" hangingPunct="1">
                        <a:lnSpc>
                          <a:spcPct val="150000"/>
                        </a:lnSpc>
                        <a:spcBef>
                          <a:spcPts val="0"/>
                        </a:spcBef>
                        <a:spcAft>
                          <a:spcPts val="0"/>
                        </a:spcAft>
                        <a:buClrTx/>
                        <a:buSzTx/>
                        <a:buFontTx/>
                        <a:buNone/>
                        <a:tabLst/>
                        <a:defRPr/>
                      </a:pPr>
                      <a:r>
                        <a:rPr lang="vi-VN" sz="2400" dirty="0">
                          <a:solidFill>
                            <a:srgbClr val="FF0000"/>
                          </a:solidFill>
                          <a:latin typeface="Arial" panose="020B0604020202020204" pitchFamily="34" charset="0"/>
                          <a:cs typeface="Arial" panose="020B0604020202020204" pitchFamily="34" charset="0"/>
                        </a:rPr>
                        <a:t>- HA</a:t>
                      </a:r>
                      <a:r>
                        <a:rPr lang="en-US" sz="2400" dirty="0" err="1">
                          <a:solidFill>
                            <a:srgbClr val="FF0000"/>
                          </a:solidFill>
                          <a:latin typeface="Arial" panose="020B0604020202020204" pitchFamily="34" charset="0"/>
                          <a:cs typeface="Arial" panose="020B0604020202020204" pitchFamily="34" charset="0"/>
                        </a:rPr>
                        <a:t>TTr</a:t>
                      </a:r>
                      <a:r>
                        <a:rPr lang="vi-VN" sz="2400" dirty="0">
                          <a:solidFill>
                            <a:srgbClr val="FF0000"/>
                          </a:solidFill>
                          <a:latin typeface="Arial" panose="020B0604020202020204" pitchFamily="34" charset="0"/>
                          <a:cs typeface="Arial" panose="020B0604020202020204" pitchFamily="34" charset="0"/>
                        </a:rPr>
                        <a:t> từ 70 đến &lt; 80 mmHg.</a:t>
                      </a:r>
                    </a:p>
                  </a:txBody>
                  <a:tcPr/>
                </a:tc>
                <a:extLst>
                  <a:ext uri="{0D108BD9-81ED-4DB2-BD59-A6C34878D82A}">
                    <a16:rowId xmlns:a16="http://schemas.microsoft.com/office/drawing/2014/main" val="1501024033"/>
                  </a:ext>
                </a:extLst>
              </a:tr>
              <a:tr h="890673">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400" dirty="0" err="1">
                          <a:latin typeface="Arial" panose="020B0604020202020204" pitchFamily="34" charset="0"/>
                          <a:cs typeface="Arial" panose="020B0604020202020204" pitchFamily="34" charset="0"/>
                        </a:rPr>
                        <a:t>Hội</a:t>
                      </a:r>
                      <a:r>
                        <a:rPr lang="en-US" sz="2400" dirty="0">
                          <a:latin typeface="Arial" panose="020B0604020202020204" pitchFamily="34" charset="0"/>
                          <a:cs typeface="Arial" panose="020B0604020202020204" pitchFamily="34" charset="0"/>
                        </a:rPr>
                        <a:t> TM VN, WHO 2021</a:t>
                      </a:r>
                      <a:endParaRPr lang="en-US" sz="2400" b="0" dirty="0">
                        <a:solidFill>
                          <a:schemeClr val="tx1"/>
                        </a:solidFill>
                        <a:latin typeface="Arial" panose="020B0604020202020204" pitchFamily="34" charset="0"/>
                        <a:cs typeface="Arial" panose="020B0604020202020204" pitchFamily="34" charset="0"/>
                      </a:endParaRPr>
                    </a:p>
                  </a:txBody>
                  <a:tcPr/>
                </a:tc>
                <a:tc>
                  <a:txBody>
                    <a:bodyPr/>
                    <a:lstStyle/>
                    <a:p>
                      <a:pPr lvl="0">
                        <a:lnSpc>
                          <a:spcPct val="150000"/>
                        </a:lnSpc>
                      </a:pPr>
                      <a:r>
                        <a:rPr lang="en-US" sz="2400" kern="1200" dirty="0">
                          <a:effectLst/>
                          <a:latin typeface="Arial" panose="020B0604020202020204" pitchFamily="34" charset="0"/>
                          <a:cs typeface="Arial" panose="020B0604020202020204" pitchFamily="34" charset="0"/>
                        </a:rPr>
                        <a:t>&lt; 140/90 mmHg, </a:t>
                      </a:r>
                      <a:r>
                        <a:rPr lang="en-US" sz="2400" kern="1200" dirty="0" err="1">
                          <a:effectLst/>
                          <a:latin typeface="Arial" panose="020B0604020202020204" pitchFamily="34" charset="0"/>
                          <a:cs typeface="Arial" panose="020B0604020202020204" pitchFamily="34" charset="0"/>
                        </a:rPr>
                        <a:t>bệnh</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thận</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mạn</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hoặc</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nguy</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cơ</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cao</a:t>
                      </a:r>
                      <a:r>
                        <a:rPr lang="en-US" sz="2400" kern="1200" dirty="0">
                          <a:effectLst/>
                          <a:latin typeface="Arial" panose="020B0604020202020204" pitchFamily="34" charset="0"/>
                          <a:cs typeface="Arial" panose="020B0604020202020204" pitchFamily="34" charset="0"/>
                        </a:rPr>
                        <a:t> </a:t>
                      </a:r>
                      <a:r>
                        <a:rPr lang="en-US" sz="2400" kern="1200" dirty="0" err="1">
                          <a:effectLst/>
                          <a:latin typeface="Arial" panose="020B0604020202020204" pitchFamily="34" charset="0"/>
                          <a:cs typeface="Arial" panose="020B0604020202020204" pitchFamily="34" charset="0"/>
                        </a:rPr>
                        <a:t>đích</a:t>
                      </a:r>
                      <a:r>
                        <a:rPr lang="en-US" sz="2400" kern="1200" dirty="0">
                          <a:effectLst/>
                          <a:latin typeface="Arial" panose="020B0604020202020204" pitchFamily="34" charset="0"/>
                          <a:cs typeface="Arial" panose="020B0604020202020204" pitchFamily="34" charset="0"/>
                        </a:rPr>
                        <a:t> &lt; 130 mmHg</a:t>
                      </a:r>
                      <a:endParaRPr lang="en-US" sz="24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88450505"/>
                  </a:ext>
                </a:extLst>
              </a:tr>
            </a:tbl>
          </a:graphicData>
        </a:graphic>
      </p:graphicFrame>
    </p:spTree>
    <p:extLst>
      <p:ext uri="{BB962C8B-B14F-4D97-AF65-F5344CB8AC3E}">
        <p14:creationId xmlns:p14="http://schemas.microsoft.com/office/powerpoint/2010/main" val="814773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E319-7767-4BD6-B726-22D29C6E550F}"/>
              </a:ext>
            </a:extLst>
          </p:cNvPr>
          <p:cNvSpPr>
            <a:spLocks noGrp="1"/>
          </p:cNvSpPr>
          <p:nvPr>
            <p:ph type="title"/>
          </p:nvPr>
        </p:nvSpPr>
        <p:spPr/>
        <p:txBody>
          <a:bodyPr/>
          <a:lstStyle/>
          <a:p>
            <a:r>
              <a:rPr lang="en-US" dirty="0" err="1"/>
              <a:t>Thảo</a:t>
            </a:r>
            <a:r>
              <a:rPr lang="en-US" dirty="0"/>
              <a:t> </a:t>
            </a:r>
            <a:r>
              <a:rPr lang="en-US" dirty="0" err="1"/>
              <a:t>luận</a:t>
            </a:r>
            <a:endParaRPr lang="en-US" dirty="0"/>
          </a:p>
        </p:txBody>
      </p:sp>
      <p:sp>
        <p:nvSpPr>
          <p:cNvPr id="3" name="Content Placeholder 2">
            <a:extLst>
              <a:ext uri="{FF2B5EF4-FFF2-40B4-BE49-F238E27FC236}">
                <a16:creationId xmlns:a16="http://schemas.microsoft.com/office/drawing/2014/main" id="{41401851-BF11-441C-A345-6A3291872314}"/>
              </a:ext>
            </a:extLst>
          </p:cNvPr>
          <p:cNvSpPr>
            <a:spLocks noGrp="1"/>
          </p:cNvSpPr>
          <p:nvPr>
            <p:ph idx="1"/>
          </p:nvPr>
        </p:nvSpPr>
        <p:spPr/>
        <p:txBody>
          <a:bodyPr/>
          <a:lstStyle/>
          <a:p>
            <a:pPr algn="just">
              <a:lnSpc>
                <a:spcPct val="150000"/>
              </a:lnSpc>
            </a:pPr>
            <a:r>
              <a:rPr lang="en-US" dirty="0" err="1"/>
              <a:t>Những</a:t>
            </a:r>
            <a:r>
              <a:rPr lang="en-US" dirty="0"/>
              <a:t> </a:t>
            </a:r>
            <a:r>
              <a:rPr lang="en-US" dirty="0" err="1"/>
              <a:t>yếu</a:t>
            </a:r>
            <a:r>
              <a:rPr lang="en-US" dirty="0"/>
              <a:t> </a:t>
            </a:r>
            <a:r>
              <a:rPr lang="en-US" dirty="0" err="1"/>
              <a:t>tố</a:t>
            </a:r>
            <a:r>
              <a:rPr lang="en-US" dirty="0"/>
              <a:t> </a:t>
            </a:r>
            <a:r>
              <a:rPr lang="en-US" dirty="0" err="1"/>
              <a:t>nào</a:t>
            </a:r>
            <a:r>
              <a:rPr lang="en-US" dirty="0"/>
              <a:t> </a:t>
            </a:r>
            <a:r>
              <a:rPr lang="en-US" dirty="0" err="1"/>
              <a:t>là</a:t>
            </a:r>
            <a:r>
              <a:rPr lang="en-US" dirty="0"/>
              <a:t> </a:t>
            </a:r>
            <a:r>
              <a:rPr lang="en-US" dirty="0" err="1"/>
              <a:t>yếu</a:t>
            </a:r>
            <a:r>
              <a:rPr lang="en-US" dirty="0"/>
              <a:t> </a:t>
            </a:r>
            <a:r>
              <a:rPr lang="en-US" dirty="0" err="1"/>
              <a:t>tố</a:t>
            </a:r>
            <a:r>
              <a:rPr lang="en-US" dirty="0"/>
              <a:t> </a:t>
            </a:r>
            <a:r>
              <a:rPr lang="en-US" dirty="0" err="1"/>
              <a:t>nguy</a:t>
            </a:r>
            <a:r>
              <a:rPr lang="en-US" dirty="0"/>
              <a:t> c</a:t>
            </a:r>
            <a:r>
              <a:rPr lang="vi-VN" dirty="0"/>
              <a:t>ơ</a:t>
            </a:r>
            <a:r>
              <a:rPr lang="en-US" dirty="0"/>
              <a:t> </a:t>
            </a:r>
            <a:r>
              <a:rPr lang="en-US" dirty="0" err="1"/>
              <a:t>tim</a:t>
            </a:r>
            <a:r>
              <a:rPr lang="en-US" dirty="0"/>
              <a:t> </a:t>
            </a:r>
            <a:r>
              <a:rPr lang="en-US" dirty="0" err="1"/>
              <a:t>mạch</a:t>
            </a:r>
            <a:r>
              <a:rPr lang="en-US" dirty="0"/>
              <a:t>?</a:t>
            </a:r>
          </a:p>
          <a:p>
            <a:pPr algn="just">
              <a:lnSpc>
                <a:spcPct val="150000"/>
              </a:lnSpc>
            </a:pPr>
            <a:r>
              <a:rPr lang="en-US" dirty="0" err="1"/>
              <a:t>Các</a:t>
            </a:r>
            <a:r>
              <a:rPr lang="en-US" dirty="0"/>
              <a:t> </a:t>
            </a:r>
            <a:r>
              <a:rPr lang="en-US" dirty="0" err="1"/>
              <a:t>biện</a:t>
            </a:r>
            <a:r>
              <a:rPr lang="en-US" dirty="0"/>
              <a:t> </a:t>
            </a:r>
            <a:r>
              <a:rPr lang="en-US" dirty="0" err="1"/>
              <a:t>pháp</a:t>
            </a:r>
            <a:r>
              <a:rPr lang="en-US" dirty="0"/>
              <a:t> </a:t>
            </a:r>
            <a:r>
              <a:rPr lang="en-US" dirty="0" err="1"/>
              <a:t>thay</a:t>
            </a:r>
            <a:r>
              <a:rPr lang="en-US" dirty="0"/>
              <a:t> </a:t>
            </a:r>
            <a:r>
              <a:rPr lang="en-US" dirty="0" err="1"/>
              <a:t>đổi</a:t>
            </a:r>
            <a:r>
              <a:rPr lang="en-US" dirty="0"/>
              <a:t> </a:t>
            </a:r>
            <a:r>
              <a:rPr lang="en-US" dirty="0" err="1"/>
              <a:t>lối</a:t>
            </a:r>
            <a:r>
              <a:rPr lang="en-US" dirty="0"/>
              <a:t> </a:t>
            </a:r>
            <a:r>
              <a:rPr lang="en-US" dirty="0" err="1"/>
              <a:t>sống</a:t>
            </a:r>
            <a:r>
              <a:rPr lang="en-US" dirty="0"/>
              <a:t> </a:t>
            </a:r>
            <a:r>
              <a:rPr lang="en-US" dirty="0" err="1"/>
              <a:t>cho</a:t>
            </a:r>
            <a:r>
              <a:rPr lang="en-US" dirty="0"/>
              <a:t> </a:t>
            </a:r>
            <a:r>
              <a:rPr lang="en-US" dirty="0" err="1"/>
              <a:t>bệnh</a:t>
            </a:r>
            <a:r>
              <a:rPr lang="en-US" dirty="0"/>
              <a:t> </a:t>
            </a:r>
            <a:r>
              <a:rPr lang="en-US" dirty="0" err="1"/>
              <a:t>nhân</a:t>
            </a:r>
            <a:r>
              <a:rPr lang="en-US" dirty="0"/>
              <a:t> THA </a:t>
            </a:r>
            <a:r>
              <a:rPr lang="en-US" dirty="0" err="1"/>
              <a:t>là</a:t>
            </a:r>
            <a:r>
              <a:rPr lang="en-US" dirty="0"/>
              <a:t> </a:t>
            </a:r>
            <a:r>
              <a:rPr lang="en-US" dirty="0" err="1"/>
              <a:t>gì</a:t>
            </a:r>
            <a:r>
              <a:rPr lang="en-US" dirty="0"/>
              <a:t>?</a:t>
            </a:r>
          </a:p>
        </p:txBody>
      </p:sp>
    </p:spTree>
    <p:extLst>
      <p:ext uri="{BB962C8B-B14F-4D97-AF65-F5344CB8AC3E}">
        <p14:creationId xmlns:p14="http://schemas.microsoft.com/office/powerpoint/2010/main" val="621963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34D0-C9D0-4DF8-8BC1-3153D14A0286}"/>
              </a:ext>
            </a:extLst>
          </p:cNvPr>
          <p:cNvSpPr>
            <a:spLocks noGrp="1"/>
          </p:cNvSpPr>
          <p:nvPr>
            <p:ph type="title"/>
          </p:nvPr>
        </p:nvSpPr>
        <p:spPr>
          <a:xfrm>
            <a:off x="628650" y="212726"/>
            <a:ext cx="7886700" cy="1325563"/>
          </a:xfrm>
        </p:spPr>
        <p:txBody>
          <a:bodyPr/>
          <a:lstStyle/>
          <a:p>
            <a:r>
              <a:rPr lang="en-US" dirty="0" err="1"/>
              <a:t>Khi</a:t>
            </a:r>
            <a:r>
              <a:rPr lang="en-US" dirty="0"/>
              <a:t> </a:t>
            </a:r>
            <a:r>
              <a:rPr lang="en-US" dirty="0" err="1"/>
              <a:t>nào</a:t>
            </a:r>
            <a:r>
              <a:rPr lang="en-US" dirty="0"/>
              <a:t> </a:t>
            </a:r>
            <a:r>
              <a:rPr lang="en-US" dirty="0" err="1"/>
              <a:t>bắt</a:t>
            </a:r>
            <a:r>
              <a:rPr lang="en-US" dirty="0"/>
              <a:t> </a:t>
            </a:r>
            <a:r>
              <a:rPr lang="en-US" dirty="0" err="1"/>
              <a:t>đầu</a:t>
            </a:r>
            <a:r>
              <a:rPr lang="en-US" dirty="0"/>
              <a:t> </a:t>
            </a:r>
            <a:r>
              <a:rPr lang="en-US" dirty="0" err="1"/>
              <a:t>dùng</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D55C64DD-71F3-4FCF-AC6F-01A981903C0D}"/>
              </a:ext>
            </a:extLst>
          </p:cNvPr>
          <p:cNvSpPr>
            <a:spLocks noGrp="1"/>
          </p:cNvSpPr>
          <p:nvPr>
            <p:ph idx="1"/>
          </p:nvPr>
        </p:nvSpPr>
        <p:spPr/>
        <p:txBody>
          <a:bodyPr/>
          <a:lstStyle/>
          <a:p>
            <a:pPr>
              <a:buFont typeface="Wingdings" panose="05000000000000000000" pitchFamily="2" charset="2"/>
              <a:buChar char="Ø"/>
            </a:pPr>
            <a:r>
              <a:rPr lang="en-US" b="1" dirty="0">
                <a:solidFill>
                  <a:srgbClr val="FF0000"/>
                </a:solidFill>
              </a:rPr>
              <a:t>QĐ 5904 </a:t>
            </a:r>
            <a:r>
              <a:rPr lang="en-US" b="1" dirty="0" err="1">
                <a:solidFill>
                  <a:srgbClr val="FF0000"/>
                </a:solidFill>
              </a:rPr>
              <a:t>Bộ</a:t>
            </a:r>
            <a:r>
              <a:rPr lang="en-US" b="1" dirty="0">
                <a:solidFill>
                  <a:srgbClr val="FF0000"/>
                </a:solidFill>
              </a:rPr>
              <a:t> Y </a:t>
            </a:r>
            <a:r>
              <a:rPr lang="en-US" b="1" dirty="0" err="1">
                <a:solidFill>
                  <a:srgbClr val="FF0000"/>
                </a:solidFill>
              </a:rPr>
              <a:t>tế</a:t>
            </a:r>
            <a:r>
              <a:rPr lang="en-US" b="1" dirty="0">
                <a:solidFill>
                  <a:srgbClr val="FF0000"/>
                </a:solidFill>
              </a:rPr>
              <a:t> 2019:</a:t>
            </a:r>
          </a:p>
          <a:p>
            <a:pPr algn="just"/>
            <a:r>
              <a:rPr lang="vi-VN" dirty="0"/>
              <a:t>HA ≥ 140/90 mmHg ở người &lt; 80 tuổi hoặc ≥ 160/90 mmHg ở người ≥ 80 tuổi;</a:t>
            </a:r>
          </a:p>
          <a:p>
            <a:pPr algn="just"/>
            <a:r>
              <a:rPr lang="vi-VN" dirty="0"/>
              <a:t>HA từ 130-139/85-89 mmHg: cần thay đổi lối sống, cân nhắc phối hợp với điều trị thuốc khi nguy cơ tim mạch rất cao</a:t>
            </a:r>
          </a:p>
          <a:p>
            <a:endParaRPr lang="en-US" dirty="0"/>
          </a:p>
        </p:txBody>
      </p:sp>
    </p:spTree>
    <p:extLst>
      <p:ext uri="{BB962C8B-B14F-4D97-AF65-F5344CB8AC3E}">
        <p14:creationId xmlns:p14="http://schemas.microsoft.com/office/powerpoint/2010/main" val="867936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C321-C534-49BC-98AD-210C23A2F543}"/>
              </a:ext>
            </a:extLst>
          </p:cNvPr>
          <p:cNvSpPr>
            <a:spLocks noGrp="1"/>
          </p:cNvSpPr>
          <p:nvPr>
            <p:ph type="title"/>
          </p:nvPr>
        </p:nvSpPr>
        <p:spPr>
          <a:xfrm>
            <a:off x="628650" y="158690"/>
            <a:ext cx="7886700" cy="1325563"/>
          </a:xfrm>
        </p:spPr>
        <p:txBody>
          <a:bodyPr/>
          <a:lstStyle/>
          <a:p>
            <a:r>
              <a:rPr lang="en-US" dirty="0" err="1"/>
              <a:t>Khi</a:t>
            </a:r>
            <a:r>
              <a:rPr lang="en-US" dirty="0"/>
              <a:t> </a:t>
            </a:r>
            <a:r>
              <a:rPr lang="en-US" dirty="0" err="1"/>
              <a:t>nào</a:t>
            </a:r>
            <a:r>
              <a:rPr lang="en-US" dirty="0"/>
              <a:t> </a:t>
            </a:r>
            <a:r>
              <a:rPr lang="en-US" dirty="0" err="1"/>
              <a:t>bắt</a:t>
            </a:r>
            <a:r>
              <a:rPr lang="en-US" dirty="0"/>
              <a:t> </a:t>
            </a:r>
            <a:r>
              <a:rPr lang="en-US" dirty="0" err="1"/>
              <a:t>đầu</a:t>
            </a:r>
            <a:r>
              <a:rPr lang="en-US" dirty="0"/>
              <a:t> </a:t>
            </a:r>
            <a:r>
              <a:rPr lang="en-US" dirty="0" err="1"/>
              <a:t>dùng</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pic>
        <p:nvPicPr>
          <p:cNvPr id="2050" name="Picture 2">
            <a:extLst>
              <a:ext uri="{FF2B5EF4-FFF2-40B4-BE49-F238E27FC236}">
                <a16:creationId xmlns:a16="http://schemas.microsoft.com/office/drawing/2014/main" id="{4A29088D-F8F9-47D6-A6D2-9DA8CD656A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690688"/>
            <a:ext cx="9159075" cy="4418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261317E-73EF-480E-87BE-B4E472F80103}"/>
              </a:ext>
            </a:extLst>
          </p:cNvPr>
          <p:cNvSpPr txBox="1"/>
          <p:nvPr/>
        </p:nvSpPr>
        <p:spPr>
          <a:xfrm>
            <a:off x="5575300" y="6299200"/>
            <a:ext cx="2717800" cy="400110"/>
          </a:xfrm>
          <a:prstGeom prst="rect">
            <a:avLst/>
          </a:prstGeom>
          <a:noFill/>
        </p:spPr>
        <p:txBody>
          <a:bodyPr wrap="square" rtlCol="0">
            <a:spAutoFit/>
          </a:bodyPr>
          <a:lstStyle/>
          <a:p>
            <a:r>
              <a:rPr lang="en-US" sz="2000" i="1" dirty="0"/>
              <a:t>QĐ 5904-BYT 2019</a:t>
            </a:r>
          </a:p>
        </p:txBody>
      </p:sp>
    </p:spTree>
    <p:extLst>
      <p:ext uri="{BB962C8B-B14F-4D97-AF65-F5344CB8AC3E}">
        <p14:creationId xmlns:p14="http://schemas.microsoft.com/office/powerpoint/2010/main" val="221091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3704D-619D-4807-9261-216116664D6C}"/>
              </a:ext>
            </a:extLst>
          </p:cNvPr>
          <p:cNvSpPr>
            <a:spLocks noGrp="1"/>
          </p:cNvSpPr>
          <p:nvPr>
            <p:ph type="title"/>
          </p:nvPr>
        </p:nvSpPr>
        <p:spPr/>
        <p:txBody>
          <a:bodyPr/>
          <a:lstStyle/>
          <a:p>
            <a:r>
              <a:rPr lang="en-US" dirty="0" err="1"/>
              <a:t>Thảo</a:t>
            </a:r>
            <a:r>
              <a:rPr lang="en-US" dirty="0"/>
              <a:t> </a:t>
            </a:r>
            <a:r>
              <a:rPr lang="en-US" dirty="0" err="1"/>
              <a:t>luận</a:t>
            </a:r>
            <a:endParaRPr lang="en-US" dirty="0"/>
          </a:p>
        </p:txBody>
      </p:sp>
      <p:sp>
        <p:nvSpPr>
          <p:cNvPr id="3" name="Content Placeholder 2">
            <a:extLst>
              <a:ext uri="{FF2B5EF4-FFF2-40B4-BE49-F238E27FC236}">
                <a16:creationId xmlns:a16="http://schemas.microsoft.com/office/drawing/2014/main" id="{A01E2C75-D28B-4FAD-B91B-F8C14176F62A}"/>
              </a:ext>
            </a:extLst>
          </p:cNvPr>
          <p:cNvSpPr>
            <a:spLocks noGrp="1"/>
          </p:cNvSpPr>
          <p:nvPr>
            <p:ph idx="1"/>
          </p:nvPr>
        </p:nvSpPr>
        <p:spPr/>
        <p:txBody>
          <a:bodyPr/>
          <a:lstStyle/>
          <a:p>
            <a:pPr algn="just">
              <a:lnSpc>
                <a:spcPct val="150000"/>
              </a:lnSpc>
            </a:pPr>
            <a:r>
              <a:rPr lang="en-US" spc="-52" dirty="0" err="1">
                <a:solidFill>
                  <a:srgbClr val="000000"/>
                </a:solidFill>
              </a:rPr>
              <a:t>Tại</a:t>
            </a:r>
            <a:r>
              <a:rPr lang="en-US" spc="52" dirty="0">
                <a:solidFill>
                  <a:srgbClr val="000000"/>
                </a:solidFill>
              </a:rPr>
              <a:t> </a:t>
            </a:r>
            <a:r>
              <a:rPr lang="en-US" dirty="0" err="1">
                <a:solidFill>
                  <a:srgbClr val="000000"/>
                </a:solidFill>
              </a:rPr>
              <a:t>sao</a:t>
            </a:r>
            <a:r>
              <a:rPr lang="en-US" dirty="0">
                <a:solidFill>
                  <a:srgbClr val="000000"/>
                </a:solidFill>
              </a:rPr>
              <a:t> </a:t>
            </a:r>
            <a:r>
              <a:rPr lang="en-US" dirty="0" err="1">
                <a:solidFill>
                  <a:srgbClr val="000000"/>
                </a:solidFill>
              </a:rPr>
              <a:t>cần</a:t>
            </a:r>
            <a:r>
              <a:rPr lang="en-US" dirty="0">
                <a:solidFill>
                  <a:srgbClr val="000000"/>
                </a:solidFill>
              </a:rPr>
              <a:t> </a:t>
            </a:r>
            <a:r>
              <a:rPr lang="en-US" dirty="0" err="1">
                <a:solidFill>
                  <a:srgbClr val="000000"/>
                </a:solidFill>
              </a:rPr>
              <a:t>điều</a:t>
            </a:r>
            <a:r>
              <a:rPr lang="en-US" dirty="0">
                <a:solidFill>
                  <a:srgbClr val="000000"/>
                </a:solidFill>
              </a:rPr>
              <a:t> </a:t>
            </a:r>
            <a:r>
              <a:rPr lang="en-US" dirty="0" err="1">
                <a:solidFill>
                  <a:srgbClr val="000000"/>
                </a:solidFill>
              </a:rPr>
              <a:t>trị</a:t>
            </a:r>
            <a:r>
              <a:rPr lang="en-US" dirty="0">
                <a:solidFill>
                  <a:srgbClr val="000000"/>
                </a:solidFill>
              </a:rPr>
              <a:t> </a:t>
            </a:r>
            <a:r>
              <a:rPr lang="en-US" dirty="0" err="1">
                <a:solidFill>
                  <a:srgbClr val="000000"/>
                </a:solidFill>
              </a:rPr>
              <a:t>thuốc</a:t>
            </a:r>
            <a:r>
              <a:rPr lang="en-US" spc="-16" dirty="0">
                <a:solidFill>
                  <a:srgbClr val="000000"/>
                </a:solidFill>
              </a:rPr>
              <a:t> </a:t>
            </a:r>
            <a:r>
              <a:rPr lang="en-US" spc="-18" dirty="0" err="1">
                <a:solidFill>
                  <a:srgbClr val="000000"/>
                </a:solidFill>
              </a:rPr>
              <a:t>ngay</a:t>
            </a:r>
            <a:r>
              <a:rPr lang="en-US" dirty="0">
                <a:solidFill>
                  <a:srgbClr val="000000"/>
                </a:solidFill>
              </a:rPr>
              <a:t> </a:t>
            </a:r>
            <a:r>
              <a:rPr lang="en-US" dirty="0" err="1">
                <a:solidFill>
                  <a:srgbClr val="000000"/>
                </a:solidFill>
              </a:rPr>
              <a:t>đối</a:t>
            </a:r>
            <a:r>
              <a:rPr lang="en-US" dirty="0">
                <a:solidFill>
                  <a:srgbClr val="000000"/>
                </a:solidFill>
              </a:rPr>
              <a:t> </a:t>
            </a:r>
            <a:r>
              <a:rPr lang="en-US" spc="-13" dirty="0" err="1">
                <a:solidFill>
                  <a:srgbClr val="000000"/>
                </a:solidFill>
              </a:rPr>
              <a:t>với</a:t>
            </a:r>
            <a:r>
              <a:rPr lang="en-US" spc="13" dirty="0">
                <a:solidFill>
                  <a:srgbClr val="000000"/>
                </a:solidFill>
              </a:rPr>
              <a:t> </a:t>
            </a:r>
            <a:r>
              <a:rPr lang="en-US" dirty="0" err="1">
                <a:solidFill>
                  <a:srgbClr val="000000"/>
                </a:solidFill>
              </a:rPr>
              <a:t>bệnh</a:t>
            </a:r>
            <a:r>
              <a:rPr lang="en-US" spc="-16" dirty="0">
                <a:solidFill>
                  <a:srgbClr val="000000"/>
                </a:solidFill>
              </a:rPr>
              <a:t> </a:t>
            </a:r>
            <a:r>
              <a:rPr lang="en-US" dirty="0" err="1">
                <a:solidFill>
                  <a:srgbClr val="000000"/>
                </a:solidFill>
              </a:rPr>
              <a:t>nhân</a:t>
            </a:r>
            <a:r>
              <a:rPr lang="en-US" dirty="0">
                <a:solidFill>
                  <a:srgbClr val="000000"/>
                </a:solidFill>
              </a:rPr>
              <a:t> </a:t>
            </a:r>
            <a:r>
              <a:rPr lang="en-US" spc="-10" dirty="0" err="1">
                <a:solidFill>
                  <a:srgbClr val="000000"/>
                </a:solidFill>
              </a:rPr>
              <a:t>có</a:t>
            </a:r>
            <a:r>
              <a:rPr lang="en-US" dirty="0">
                <a:solidFill>
                  <a:srgbClr val="000000"/>
                </a:solidFill>
              </a:rPr>
              <a:t> </a:t>
            </a:r>
            <a:r>
              <a:rPr lang="en-US" dirty="0" err="1">
                <a:solidFill>
                  <a:srgbClr val="000000"/>
                </a:solidFill>
              </a:rPr>
              <a:t>bệnh</a:t>
            </a:r>
            <a:r>
              <a:rPr lang="en-US" spc="-12" dirty="0">
                <a:solidFill>
                  <a:srgbClr val="000000"/>
                </a:solidFill>
              </a:rPr>
              <a:t> </a:t>
            </a:r>
            <a:r>
              <a:rPr lang="en-US" dirty="0" err="1">
                <a:solidFill>
                  <a:srgbClr val="000000"/>
                </a:solidFill>
              </a:rPr>
              <a:t>tim</a:t>
            </a:r>
            <a:r>
              <a:rPr lang="en-US" spc="12" dirty="0">
                <a:solidFill>
                  <a:srgbClr val="000000"/>
                </a:solidFill>
              </a:rPr>
              <a:t> </a:t>
            </a:r>
            <a:r>
              <a:rPr lang="en-US" dirty="0" err="1">
                <a:solidFill>
                  <a:srgbClr val="000000"/>
                </a:solidFill>
              </a:rPr>
              <a:t>mạch</a:t>
            </a:r>
            <a:r>
              <a:rPr lang="en-US" dirty="0">
                <a:solidFill>
                  <a:srgbClr val="000000"/>
                </a:solidFill>
              </a:rPr>
              <a:t> ở </a:t>
            </a:r>
            <a:r>
              <a:rPr lang="en-US" dirty="0" err="1">
                <a:solidFill>
                  <a:srgbClr val="000000"/>
                </a:solidFill>
              </a:rPr>
              <a:t>bất</a:t>
            </a:r>
            <a:r>
              <a:rPr lang="en-US" dirty="0">
                <a:solidFill>
                  <a:srgbClr val="000000"/>
                </a:solidFill>
              </a:rPr>
              <a:t> </a:t>
            </a:r>
            <a:r>
              <a:rPr lang="en-US" spc="10" dirty="0" err="1">
                <a:solidFill>
                  <a:srgbClr val="000000"/>
                </a:solidFill>
              </a:rPr>
              <a:t>cứ</a:t>
            </a:r>
            <a:r>
              <a:rPr lang="en-US" spc="-22" dirty="0">
                <a:solidFill>
                  <a:srgbClr val="000000"/>
                </a:solidFill>
              </a:rPr>
              <a:t> </a:t>
            </a:r>
            <a:r>
              <a:rPr lang="en-US" dirty="0" err="1">
                <a:solidFill>
                  <a:srgbClr val="000000"/>
                </a:solidFill>
              </a:rPr>
              <a:t>mức</a:t>
            </a:r>
            <a:r>
              <a:rPr lang="en-US" dirty="0">
                <a:solidFill>
                  <a:srgbClr val="000000"/>
                </a:solidFill>
              </a:rPr>
              <a:t> </a:t>
            </a:r>
            <a:r>
              <a:rPr lang="en-US" dirty="0" err="1">
                <a:solidFill>
                  <a:srgbClr val="000000"/>
                </a:solidFill>
              </a:rPr>
              <a:t>độ</a:t>
            </a:r>
            <a:r>
              <a:rPr lang="en-US" dirty="0">
                <a:solidFill>
                  <a:srgbClr val="000000"/>
                </a:solidFill>
              </a:rPr>
              <a:t> THA </a:t>
            </a:r>
            <a:r>
              <a:rPr lang="en-US" dirty="0" err="1">
                <a:solidFill>
                  <a:srgbClr val="000000"/>
                </a:solidFill>
              </a:rPr>
              <a:t>nào</a:t>
            </a:r>
            <a:r>
              <a:rPr lang="en-US" dirty="0">
                <a:solidFill>
                  <a:srgbClr val="000000"/>
                </a:solidFill>
              </a:rPr>
              <a:t>?</a:t>
            </a:r>
          </a:p>
          <a:p>
            <a:endParaRPr lang="en-US" dirty="0"/>
          </a:p>
        </p:txBody>
      </p:sp>
    </p:spTree>
    <p:extLst>
      <p:ext uri="{BB962C8B-B14F-4D97-AF65-F5344CB8AC3E}">
        <p14:creationId xmlns:p14="http://schemas.microsoft.com/office/powerpoint/2010/main" val="1403603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E6B88D-D2D3-0879-62AF-B49722BC2179}"/>
              </a:ext>
            </a:extLst>
          </p:cNvPr>
          <p:cNvSpPr>
            <a:spLocks noGrp="1"/>
          </p:cNvSpPr>
          <p:nvPr>
            <p:ph type="title"/>
          </p:nvPr>
        </p:nvSpPr>
        <p:spPr/>
        <p:txBody>
          <a:bodyPr>
            <a:normAutofit/>
          </a:bodyPr>
          <a:lstStyle/>
          <a:p>
            <a:pPr algn="ctr"/>
            <a:r>
              <a:rPr lang="en-US" sz="5400" b="1" dirty="0" err="1"/>
              <a:t>Tóm</a:t>
            </a:r>
            <a:r>
              <a:rPr lang="en-US" sz="5400" b="1" dirty="0"/>
              <a:t> </a:t>
            </a:r>
            <a:r>
              <a:rPr lang="en-US" sz="5400" b="1" dirty="0" err="1"/>
              <a:t>tắt</a:t>
            </a:r>
            <a:r>
              <a:rPr lang="en-US" sz="5400" b="1" dirty="0"/>
              <a:t> </a:t>
            </a:r>
            <a:r>
              <a:rPr lang="en-US" sz="5400" b="1" dirty="0" err="1"/>
              <a:t>các</a:t>
            </a:r>
            <a:r>
              <a:rPr lang="en-US" sz="5400" b="1" dirty="0"/>
              <a:t> </a:t>
            </a:r>
            <a:r>
              <a:rPr lang="en-US" sz="5400" b="1" dirty="0" err="1"/>
              <a:t>thuốc</a:t>
            </a:r>
            <a:r>
              <a:rPr lang="en-US" sz="5400" b="1" dirty="0"/>
              <a:t> </a:t>
            </a:r>
            <a:r>
              <a:rPr lang="en-US" sz="5400" b="1" dirty="0" err="1"/>
              <a:t>điều</a:t>
            </a:r>
            <a:r>
              <a:rPr lang="en-US" sz="5400" b="1" dirty="0"/>
              <a:t> </a:t>
            </a:r>
            <a:r>
              <a:rPr lang="en-US" sz="5400" b="1" dirty="0" err="1"/>
              <a:t>trị</a:t>
            </a:r>
            <a:r>
              <a:rPr lang="en-US" sz="5400" b="1" dirty="0"/>
              <a:t> THA</a:t>
            </a:r>
          </a:p>
        </p:txBody>
      </p:sp>
      <p:sp>
        <p:nvSpPr>
          <p:cNvPr id="5" name="Text Placeholder 4">
            <a:extLst>
              <a:ext uri="{FF2B5EF4-FFF2-40B4-BE49-F238E27FC236}">
                <a16:creationId xmlns:a16="http://schemas.microsoft.com/office/drawing/2014/main" id="{439EC2FC-1B50-2B91-8502-9683627D694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545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06537-D8C6-4C44-AAD5-1A2BFA04C7EB}"/>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pic>
        <p:nvPicPr>
          <p:cNvPr id="4" name="Content Placeholder 3">
            <a:extLst>
              <a:ext uri="{FF2B5EF4-FFF2-40B4-BE49-F238E27FC236}">
                <a16:creationId xmlns:a16="http://schemas.microsoft.com/office/drawing/2014/main" id="{E49825B3-3F25-4395-BA0C-53E6C470BA8B}"/>
              </a:ext>
            </a:extLst>
          </p:cNvPr>
          <p:cNvPicPr>
            <a:picLocks noGrp="1" noChangeAspect="1"/>
          </p:cNvPicPr>
          <p:nvPr>
            <p:ph idx="1"/>
          </p:nvPr>
        </p:nvPicPr>
        <p:blipFill>
          <a:blip r:embed="rId2"/>
          <a:stretch>
            <a:fillRect/>
          </a:stretch>
        </p:blipFill>
        <p:spPr>
          <a:xfrm>
            <a:off x="1003300" y="1690688"/>
            <a:ext cx="6958817" cy="5167311"/>
          </a:xfrm>
          <a:prstGeom prst="rect">
            <a:avLst/>
          </a:prstGeom>
        </p:spPr>
      </p:pic>
    </p:spTree>
    <p:extLst>
      <p:ext uri="{BB962C8B-B14F-4D97-AF65-F5344CB8AC3E}">
        <p14:creationId xmlns:p14="http://schemas.microsoft.com/office/powerpoint/2010/main" val="203411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BD00-5E00-46F6-920C-23EBB5271A16}"/>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7F1C2FC9-33F0-4389-AE0D-292D3DEF27D6}"/>
              </a:ext>
            </a:extLst>
          </p:cNvPr>
          <p:cNvSpPr>
            <a:spLocks noGrp="1"/>
          </p:cNvSpPr>
          <p:nvPr>
            <p:ph idx="1"/>
          </p:nvPr>
        </p:nvSpPr>
        <p:spPr/>
        <p:txBody>
          <a:bodyPr>
            <a:normAutofit fontScale="92500" lnSpcReduction="20000"/>
          </a:bodyPr>
          <a:lstStyle/>
          <a:p>
            <a:pPr algn="just">
              <a:lnSpc>
                <a:spcPct val="150000"/>
              </a:lnSpc>
              <a:buFont typeface="Wingdings" panose="05000000000000000000" pitchFamily="2" charset="2"/>
              <a:buChar char="Ø"/>
            </a:pPr>
            <a:r>
              <a:rPr lang="en-US" dirty="0">
                <a:solidFill>
                  <a:srgbClr val="FF0000"/>
                </a:solidFill>
              </a:rPr>
              <a:t>4 </a:t>
            </a:r>
            <a:r>
              <a:rPr lang="en-US" dirty="0" err="1">
                <a:solidFill>
                  <a:srgbClr val="FF0000"/>
                </a:solidFill>
              </a:rPr>
              <a:t>nhóm</a:t>
            </a:r>
            <a:r>
              <a:rPr lang="en-US" dirty="0">
                <a:solidFill>
                  <a:srgbClr val="FF0000"/>
                </a:solidFill>
              </a:rPr>
              <a:t> </a:t>
            </a:r>
            <a:r>
              <a:rPr lang="en-US" dirty="0" err="1">
                <a:solidFill>
                  <a:srgbClr val="FF0000"/>
                </a:solidFill>
              </a:rPr>
              <a:t>thuốc</a:t>
            </a:r>
            <a:r>
              <a:rPr lang="en-US" dirty="0">
                <a:solidFill>
                  <a:srgbClr val="FF0000"/>
                </a:solidFill>
              </a:rPr>
              <a:t> </a:t>
            </a:r>
            <a:r>
              <a:rPr lang="en-US" dirty="0" err="1">
                <a:solidFill>
                  <a:srgbClr val="FF0000"/>
                </a:solidFill>
              </a:rPr>
              <a:t>điều</a:t>
            </a:r>
            <a:r>
              <a:rPr lang="en-US" dirty="0">
                <a:solidFill>
                  <a:srgbClr val="FF0000"/>
                </a:solidFill>
              </a:rPr>
              <a:t> </a:t>
            </a:r>
            <a:r>
              <a:rPr lang="en-US" dirty="0" err="1">
                <a:solidFill>
                  <a:srgbClr val="FF0000"/>
                </a:solidFill>
              </a:rPr>
              <a:t>trị</a:t>
            </a:r>
            <a:r>
              <a:rPr lang="en-US" dirty="0">
                <a:solidFill>
                  <a:srgbClr val="FF0000"/>
                </a:solidFill>
              </a:rPr>
              <a:t> THA </a:t>
            </a:r>
            <a:r>
              <a:rPr lang="en-US" dirty="0" err="1">
                <a:solidFill>
                  <a:srgbClr val="FF0000"/>
                </a:solidFill>
              </a:rPr>
              <a:t>hàng</a:t>
            </a:r>
            <a:r>
              <a:rPr lang="en-US" dirty="0">
                <a:solidFill>
                  <a:srgbClr val="FF0000"/>
                </a:solidFill>
              </a:rPr>
              <a:t> </a:t>
            </a:r>
            <a:r>
              <a:rPr lang="en-US" dirty="0" err="1">
                <a:solidFill>
                  <a:srgbClr val="FF0000"/>
                </a:solidFill>
              </a:rPr>
              <a:t>đầu</a:t>
            </a:r>
            <a:r>
              <a:rPr lang="en-US" dirty="0">
                <a:solidFill>
                  <a:srgbClr val="FF0000"/>
                </a:solidFill>
              </a:rPr>
              <a:t>:</a:t>
            </a:r>
          </a:p>
          <a:p>
            <a:pPr algn="just">
              <a:lnSpc>
                <a:spcPct val="150000"/>
              </a:lnSpc>
            </a:pPr>
            <a:r>
              <a:rPr lang="en-US" dirty="0" err="1"/>
              <a:t>Lợi</a:t>
            </a:r>
            <a:r>
              <a:rPr lang="en-US" dirty="0"/>
              <a:t> </a:t>
            </a:r>
            <a:r>
              <a:rPr lang="en-US" dirty="0" err="1"/>
              <a:t>tiểu</a:t>
            </a:r>
            <a:r>
              <a:rPr lang="en-US" dirty="0"/>
              <a:t>: </a:t>
            </a:r>
            <a:r>
              <a:rPr lang="en-US" dirty="0" err="1"/>
              <a:t>thiazid</a:t>
            </a:r>
            <a:r>
              <a:rPr lang="en-US" dirty="0"/>
              <a:t> (</a:t>
            </a:r>
            <a:r>
              <a:rPr lang="en-US" dirty="0" err="1"/>
              <a:t>hydroclorothiazid</a:t>
            </a:r>
            <a:r>
              <a:rPr lang="en-US" dirty="0"/>
              <a:t>, indapamide, </a:t>
            </a:r>
            <a:r>
              <a:rPr lang="en-US" dirty="0" err="1"/>
              <a:t>chlorthadion</a:t>
            </a:r>
            <a:r>
              <a:rPr lang="en-US" dirty="0"/>
              <a:t>), </a:t>
            </a:r>
            <a:r>
              <a:rPr lang="en-US" dirty="0" err="1"/>
              <a:t>spironolacton</a:t>
            </a:r>
            <a:endParaRPr lang="en-US" dirty="0"/>
          </a:p>
          <a:p>
            <a:pPr algn="just">
              <a:lnSpc>
                <a:spcPct val="150000"/>
              </a:lnSpc>
            </a:pPr>
            <a:r>
              <a:rPr lang="en-US" dirty="0" err="1"/>
              <a:t>Ức</a:t>
            </a:r>
            <a:r>
              <a:rPr lang="en-US" dirty="0"/>
              <a:t> </a:t>
            </a:r>
            <a:r>
              <a:rPr lang="en-US" dirty="0" err="1"/>
              <a:t>chế</a:t>
            </a:r>
            <a:r>
              <a:rPr lang="en-US" dirty="0"/>
              <a:t> enzyme </a:t>
            </a:r>
            <a:r>
              <a:rPr lang="en-US" dirty="0" err="1"/>
              <a:t>chuyển</a:t>
            </a:r>
            <a:r>
              <a:rPr lang="en-US" dirty="0"/>
              <a:t>: captopril, enalapril, lisinopril</a:t>
            </a:r>
          </a:p>
          <a:p>
            <a:pPr algn="just">
              <a:lnSpc>
                <a:spcPct val="150000"/>
              </a:lnSpc>
            </a:pPr>
            <a:r>
              <a:rPr lang="en-US" dirty="0" err="1"/>
              <a:t>Ức</a:t>
            </a:r>
            <a:r>
              <a:rPr lang="en-US" dirty="0"/>
              <a:t> </a:t>
            </a:r>
            <a:r>
              <a:rPr lang="en-US" dirty="0" err="1"/>
              <a:t>chế</a:t>
            </a:r>
            <a:r>
              <a:rPr lang="en-US" dirty="0"/>
              <a:t> </a:t>
            </a:r>
            <a:r>
              <a:rPr lang="en-US" dirty="0" err="1"/>
              <a:t>thụ</a:t>
            </a:r>
            <a:r>
              <a:rPr lang="en-US" dirty="0"/>
              <a:t> </a:t>
            </a:r>
            <a:r>
              <a:rPr lang="en-US" dirty="0" err="1"/>
              <a:t>thể</a:t>
            </a:r>
            <a:r>
              <a:rPr lang="en-US" dirty="0"/>
              <a:t> AT1: losartan, valsartan, irbesartan</a:t>
            </a:r>
          </a:p>
          <a:p>
            <a:pPr algn="just">
              <a:lnSpc>
                <a:spcPct val="150000"/>
              </a:lnSpc>
            </a:pPr>
            <a:r>
              <a:rPr lang="en-US" dirty="0" err="1"/>
              <a:t>Chẹn</a:t>
            </a:r>
            <a:r>
              <a:rPr lang="en-US" dirty="0"/>
              <a:t> </a:t>
            </a:r>
            <a:r>
              <a:rPr lang="en-US" dirty="0" err="1"/>
              <a:t>kênh</a:t>
            </a:r>
            <a:r>
              <a:rPr lang="en-US" dirty="0"/>
              <a:t> </a:t>
            </a:r>
            <a:r>
              <a:rPr lang="en-US" dirty="0" err="1"/>
              <a:t>calci</a:t>
            </a:r>
            <a:r>
              <a:rPr lang="en-US" dirty="0"/>
              <a:t>: </a:t>
            </a:r>
            <a:r>
              <a:rPr lang="en-US" dirty="0" err="1"/>
              <a:t>amlodipin</a:t>
            </a:r>
            <a:r>
              <a:rPr lang="en-US" dirty="0"/>
              <a:t>, </a:t>
            </a:r>
            <a:r>
              <a:rPr lang="en-US" dirty="0" err="1"/>
              <a:t>felodipin</a:t>
            </a:r>
            <a:r>
              <a:rPr lang="en-US" dirty="0"/>
              <a:t>, </a:t>
            </a:r>
            <a:r>
              <a:rPr lang="en-US" dirty="0" err="1"/>
              <a:t>nifedipin</a:t>
            </a:r>
            <a:endParaRPr lang="en-US" dirty="0"/>
          </a:p>
        </p:txBody>
      </p:sp>
    </p:spTree>
    <p:extLst>
      <p:ext uri="{BB962C8B-B14F-4D97-AF65-F5344CB8AC3E}">
        <p14:creationId xmlns:p14="http://schemas.microsoft.com/office/powerpoint/2010/main" val="2131980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292100" y="1690689"/>
            <a:ext cx="8686800" cy="4918076"/>
          </a:xfrm>
        </p:spPr>
        <p:txBody>
          <a:bodyPr>
            <a:normAutofit fontScale="92500" lnSpcReduction="10000"/>
          </a:bodyPr>
          <a:lstStyle/>
          <a:p>
            <a:pPr algn="just">
              <a:lnSpc>
                <a:spcPct val="120000"/>
              </a:lnSpc>
              <a:spcBef>
                <a:spcPts val="0"/>
              </a:spcBef>
              <a:buFont typeface="Wingdings" panose="05000000000000000000" pitchFamily="2" charset="2"/>
              <a:buChar char="Ø"/>
            </a:pPr>
            <a:r>
              <a:rPr lang="vi-VN" b="1" dirty="0">
                <a:solidFill>
                  <a:srgbClr val="FF0000"/>
                </a:solidFill>
              </a:rPr>
              <a:t>Lợi tiểu (thiazid):</a:t>
            </a:r>
          </a:p>
          <a:p>
            <a:pPr algn="just">
              <a:lnSpc>
                <a:spcPct val="120000"/>
              </a:lnSpc>
              <a:spcBef>
                <a:spcPts val="0"/>
              </a:spcBef>
            </a:pPr>
            <a:r>
              <a:rPr lang="vi-VN" dirty="0"/>
              <a:t>Thuốc hàng đầu gồm lợi tiểu thiazid (như hydrochlorothiazid) hoặc giống thiazid </a:t>
            </a:r>
            <a:r>
              <a:rPr lang="en-US" dirty="0"/>
              <a:t> </a:t>
            </a:r>
            <a:r>
              <a:rPr lang="vi-VN" dirty="0"/>
              <a:t>(như indapamid, chlorthalidon).</a:t>
            </a:r>
          </a:p>
          <a:p>
            <a:pPr algn="just">
              <a:lnSpc>
                <a:spcPct val="120000"/>
              </a:lnSpc>
              <a:spcBef>
                <a:spcPts val="0"/>
              </a:spcBef>
            </a:pPr>
            <a:r>
              <a:rPr lang="vi-VN" dirty="0">
                <a:solidFill>
                  <a:srgbClr val="FF0000"/>
                </a:solidFill>
              </a:rPr>
              <a:t>Cơ chế TD</a:t>
            </a:r>
            <a:r>
              <a:rPr lang="vi-VN" dirty="0"/>
              <a:t>: Ức chế đồng vận chuyển Na+/Cl- ở ống lượn xa. </a:t>
            </a:r>
          </a:p>
          <a:p>
            <a:pPr algn="just">
              <a:lnSpc>
                <a:spcPct val="120000"/>
              </a:lnSpc>
              <a:spcBef>
                <a:spcPts val="0"/>
              </a:spcBef>
            </a:pPr>
            <a:r>
              <a:rPr lang="vi-VN" dirty="0">
                <a:solidFill>
                  <a:srgbClr val="FF0000"/>
                </a:solidFill>
              </a:rPr>
              <a:t>Chỉ định</a:t>
            </a:r>
            <a:r>
              <a:rPr lang="vi-VN" dirty="0"/>
              <a:t>: THA, suy tim, phù. </a:t>
            </a:r>
          </a:p>
          <a:p>
            <a:pPr algn="just">
              <a:lnSpc>
                <a:spcPct val="120000"/>
              </a:lnSpc>
              <a:spcBef>
                <a:spcPts val="0"/>
              </a:spcBef>
            </a:pPr>
            <a:r>
              <a:rPr lang="vi-VN" dirty="0">
                <a:solidFill>
                  <a:srgbClr val="FF0000"/>
                </a:solidFill>
              </a:rPr>
              <a:t>Chống chỉ định</a:t>
            </a:r>
            <a:r>
              <a:rPr lang="vi-VN" dirty="0"/>
              <a:t>: Suy thận nặng, hội chứng gan - não, hạ kali máu, gút. </a:t>
            </a:r>
          </a:p>
          <a:p>
            <a:pPr algn="just">
              <a:lnSpc>
                <a:spcPct val="120000"/>
              </a:lnSpc>
              <a:spcBef>
                <a:spcPts val="0"/>
              </a:spcBef>
            </a:pPr>
            <a:r>
              <a:rPr lang="vi-VN" dirty="0">
                <a:solidFill>
                  <a:srgbClr val="FF0000"/>
                </a:solidFill>
              </a:rPr>
              <a:t>TDKMM</a:t>
            </a:r>
            <a:r>
              <a:rPr lang="vi-VN" dirty="0"/>
              <a:t>: Rối loạn điện giải</a:t>
            </a:r>
            <a:r>
              <a:rPr lang="en-US" dirty="0"/>
              <a:t> (</a:t>
            </a:r>
            <a:r>
              <a:rPr lang="en-US" dirty="0" err="1"/>
              <a:t>Giảm</a:t>
            </a:r>
            <a:r>
              <a:rPr lang="en-US" dirty="0"/>
              <a:t> Na</a:t>
            </a:r>
            <a:r>
              <a:rPr lang="en-US" baseline="30000" dirty="0"/>
              <a:t>+</a:t>
            </a:r>
            <a:r>
              <a:rPr lang="en-US" dirty="0"/>
              <a:t>, K</a:t>
            </a:r>
            <a:r>
              <a:rPr lang="en-US" baseline="30000" dirty="0"/>
              <a:t>+</a:t>
            </a:r>
            <a:r>
              <a:rPr lang="en-US" dirty="0"/>
              <a:t>, Mg</a:t>
            </a:r>
            <a:r>
              <a:rPr lang="en-US" baseline="30000" dirty="0"/>
              <a:t>2+ </a:t>
            </a:r>
            <a:r>
              <a:rPr lang="en-US" dirty="0" err="1"/>
              <a:t>và</a:t>
            </a:r>
            <a:r>
              <a:rPr lang="en-US" dirty="0"/>
              <a:t> </a:t>
            </a:r>
            <a:r>
              <a:rPr lang="en-US" dirty="0" err="1"/>
              <a:t>tăng</a:t>
            </a:r>
            <a:r>
              <a:rPr lang="en-US" dirty="0"/>
              <a:t> Ca</a:t>
            </a:r>
            <a:r>
              <a:rPr lang="en-US" baseline="30000" dirty="0"/>
              <a:t>2+ </a:t>
            </a:r>
            <a:r>
              <a:rPr lang="en-US" dirty="0" err="1"/>
              <a:t>máu</a:t>
            </a:r>
            <a:r>
              <a:rPr lang="en-US" dirty="0"/>
              <a:t>)</a:t>
            </a:r>
            <a:r>
              <a:rPr lang="vi-VN" dirty="0"/>
              <a:t>, tăng acid uric máu, rối loạn chuyển hóa.</a:t>
            </a:r>
          </a:p>
        </p:txBody>
      </p:sp>
    </p:spTree>
    <p:extLst>
      <p:ext uri="{BB962C8B-B14F-4D97-AF65-F5344CB8AC3E}">
        <p14:creationId xmlns:p14="http://schemas.microsoft.com/office/powerpoint/2010/main" val="2498935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292100" y="1690689"/>
            <a:ext cx="8686800" cy="4918076"/>
          </a:xfrm>
        </p:spPr>
        <p:txBody>
          <a:bodyPr>
            <a:normAutofit/>
          </a:bodyPr>
          <a:lstStyle/>
          <a:p>
            <a:pPr algn="just">
              <a:lnSpc>
                <a:spcPct val="120000"/>
              </a:lnSpc>
              <a:spcBef>
                <a:spcPts val="0"/>
              </a:spcBef>
              <a:buFont typeface="Wingdings" panose="05000000000000000000" pitchFamily="2" charset="2"/>
              <a:buChar char="Ø"/>
            </a:pPr>
            <a:r>
              <a:rPr lang="vi-VN" b="1" dirty="0">
                <a:solidFill>
                  <a:srgbClr val="FF0000"/>
                </a:solidFill>
              </a:rPr>
              <a:t>Lợi tiểu (thiazid):</a:t>
            </a:r>
            <a:r>
              <a:rPr lang="en-US" b="1" dirty="0">
                <a:solidFill>
                  <a:srgbClr val="FF0000"/>
                </a:solidFill>
              </a:rPr>
              <a:t> </a:t>
            </a:r>
            <a:r>
              <a:rPr lang="en-US" dirty="0">
                <a:solidFill>
                  <a:srgbClr val="FF0000"/>
                </a:solidFill>
              </a:rPr>
              <a:t>QĐ 5904-BYT</a:t>
            </a:r>
          </a:p>
          <a:p>
            <a:pPr algn="just">
              <a:lnSpc>
                <a:spcPct val="120000"/>
              </a:lnSpc>
              <a:spcBef>
                <a:spcPts val="0"/>
              </a:spcBef>
              <a:buFont typeface="Wingdings" panose="05000000000000000000" pitchFamily="2" charset="2"/>
              <a:buChar char="Ø"/>
            </a:pPr>
            <a:endParaRPr lang="vi-VN" dirty="0">
              <a:solidFill>
                <a:srgbClr val="FF0000"/>
              </a:solidFill>
            </a:endParaRPr>
          </a:p>
        </p:txBody>
      </p:sp>
      <p:graphicFrame>
        <p:nvGraphicFramePr>
          <p:cNvPr id="4" name="Table 4">
            <a:extLst>
              <a:ext uri="{FF2B5EF4-FFF2-40B4-BE49-F238E27FC236}">
                <a16:creationId xmlns:a16="http://schemas.microsoft.com/office/drawing/2014/main" id="{530EA1DD-318F-4357-8920-2B473D8C6183}"/>
              </a:ext>
            </a:extLst>
          </p:cNvPr>
          <p:cNvGraphicFramePr>
            <a:graphicFrameLocks noGrp="1"/>
          </p:cNvGraphicFramePr>
          <p:nvPr>
            <p:extLst>
              <p:ext uri="{D42A27DB-BD31-4B8C-83A1-F6EECF244321}">
                <p14:modId xmlns:p14="http://schemas.microsoft.com/office/powerpoint/2010/main" val="1325025266"/>
              </p:ext>
            </p:extLst>
          </p:nvPr>
        </p:nvGraphicFramePr>
        <p:xfrm>
          <a:off x="165100" y="2204610"/>
          <a:ext cx="8813800" cy="3876040"/>
        </p:xfrm>
        <a:graphic>
          <a:graphicData uri="http://schemas.openxmlformats.org/drawingml/2006/table">
            <a:tbl>
              <a:tblPr firstRow="1" bandRow="1">
                <a:tableStyleId>{5C22544A-7EE6-4342-B048-85BDC9FD1C3A}</a:tableStyleId>
              </a:tblPr>
              <a:tblGrid>
                <a:gridCol w="2857500">
                  <a:extLst>
                    <a:ext uri="{9D8B030D-6E8A-4147-A177-3AD203B41FA5}">
                      <a16:colId xmlns:a16="http://schemas.microsoft.com/office/drawing/2014/main" val="4253406347"/>
                    </a:ext>
                  </a:extLst>
                </a:gridCol>
                <a:gridCol w="1854200">
                  <a:extLst>
                    <a:ext uri="{9D8B030D-6E8A-4147-A177-3AD203B41FA5}">
                      <a16:colId xmlns:a16="http://schemas.microsoft.com/office/drawing/2014/main" val="3088386251"/>
                    </a:ext>
                  </a:extLst>
                </a:gridCol>
                <a:gridCol w="1905000">
                  <a:extLst>
                    <a:ext uri="{9D8B030D-6E8A-4147-A177-3AD203B41FA5}">
                      <a16:colId xmlns:a16="http://schemas.microsoft.com/office/drawing/2014/main" val="142198923"/>
                    </a:ext>
                  </a:extLst>
                </a:gridCol>
                <a:gridCol w="2197100">
                  <a:extLst>
                    <a:ext uri="{9D8B030D-6E8A-4147-A177-3AD203B41FA5}">
                      <a16:colId xmlns:a16="http://schemas.microsoft.com/office/drawing/2014/main" val="1507611854"/>
                    </a:ext>
                  </a:extLst>
                </a:gridCol>
              </a:tblGrid>
              <a:tr h="790771">
                <a:tc>
                  <a:txBody>
                    <a:bodyPr/>
                    <a:lstStyle/>
                    <a:p>
                      <a:pPr algn="ct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khởi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đầu</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tối</a:t>
                      </a:r>
                      <a:r>
                        <a:rPr lang="en-US" sz="2400" dirty="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a:t>
                      </a:r>
                      <a:r>
                        <a:rPr lang="en-US" sz="2400" dirty="0" err="1">
                          <a:latin typeface="Arial" panose="020B0604020202020204" pitchFamily="34" charset="0"/>
                          <a:cs typeface="Arial" panose="020B0604020202020204" pitchFamily="34" charset="0"/>
                        </a:rPr>
                        <a:t>duy</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trì</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L</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ý</a:t>
                      </a:r>
                    </a:p>
                  </a:txBody>
                  <a:tcPr/>
                </a:tc>
                <a:extLst>
                  <a:ext uri="{0D108BD9-81ED-4DB2-BD59-A6C34878D82A}">
                    <a16:rowId xmlns:a16="http://schemas.microsoft.com/office/drawing/2014/main" val="38121515"/>
                  </a:ext>
                </a:extLst>
              </a:tr>
              <a:tr h="1069655">
                <a:tc>
                  <a:txBody>
                    <a:bodyPr/>
                    <a:lstStyle/>
                    <a:p>
                      <a:r>
                        <a:rPr lang="en-US" sz="2400" dirty="0" err="1">
                          <a:effectLst/>
                          <a:latin typeface="Arial" panose="020B0604020202020204" pitchFamily="34" charset="0"/>
                          <a:cs typeface="Arial" panose="020B0604020202020204" pitchFamily="34" charset="0"/>
                        </a:rPr>
                        <a:t>Hypdrochlothiazide</a:t>
                      </a:r>
                      <a:endParaRPr lang="en-US" sz="2400" dirty="0">
                        <a:effectLst/>
                        <a:latin typeface="Arial" panose="020B0604020202020204" pitchFamily="34" charset="0"/>
                        <a:cs typeface="Arial" panose="020B0604020202020204" pitchFamily="34" charset="0"/>
                      </a:endParaRPr>
                    </a:p>
                    <a:p>
                      <a:r>
                        <a:rPr lang="en-US" sz="2400" dirty="0">
                          <a:effectLst/>
                          <a:latin typeface="Arial" panose="020B0604020202020204" pitchFamily="34" charset="0"/>
                          <a:cs typeface="Arial" panose="020B0604020202020204" pitchFamily="34" charset="0"/>
                        </a:rPr>
                        <a:t>(HCTZ)</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12,5mg</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12,5 – 25mg</a:t>
                      </a:r>
                    </a:p>
                  </a:txBody>
                  <a:tcPr marL="63500" marR="63500" marT="63500" marB="63500" anchor="ctr"/>
                </a:tc>
                <a:tc rowSpan="3">
                  <a:txBody>
                    <a:bodyPr/>
                    <a:lstStyle/>
                    <a:p>
                      <a:r>
                        <a:rPr lang="en-US" sz="2400" dirty="0">
                          <a:effectLst/>
                          <a:latin typeface="Arial" panose="020B0604020202020204" pitchFamily="34" charset="0"/>
                          <a:cs typeface="Arial" panose="020B0604020202020204" pitchFamily="34" charset="0"/>
                        </a:rPr>
                        <a:t>TDKMM:</a:t>
                      </a:r>
                      <a:r>
                        <a:rPr lang="vi-VN" sz="2400" dirty="0">
                          <a:effectLst/>
                          <a:latin typeface="Arial" panose="020B0604020202020204" pitchFamily="34" charset="0"/>
                          <a:cs typeface="Arial" panose="020B0604020202020204" pitchFamily="34" charset="0"/>
                        </a:rPr>
                        <a:t> Tiểu nhiều, rối loạn điện giải.</a:t>
                      </a:r>
                    </a:p>
                    <a:p>
                      <a:r>
                        <a:rPr lang="vi-VN" sz="2400" dirty="0">
                          <a:effectLst/>
                          <a:latin typeface="Arial" panose="020B0604020202020204" pitchFamily="34" charset="0"/>
                          <a:cs typeface="Arial" panose="020B0604020202020204" pitchFamily="34" charset="0"/>
                        </a:rPr>
                        <a:t>Là thuốc nên được chọn đầu tiên, nhất là ở người thừa cân, béo phì.</a:t>
                      </a:r>
                    </a:p>
                  </a:txBody>
                  <a:tcPr marL="63500" marR="63500" marT="63500" marB="63500" anchor="ctr"/>
                </a:tc>
                <a:extLst>
                  <a:ext uri="{0D108BD9-81ED-4DB2-BD59-A6C34878D82A}">
                    <a16:rowId xmlns:a16="http://schemas.microsoft.com/office/drawing/2014/main" val="544944517"/>
                  </a:ext>
                </a:extLst>
              </a:tr>
              <a:tr h="473486">
                <a:tc>
                  <a:txBody>
                    <a:bodyPr/>
                    <a:lstStyle/>
                    <a:p>
                      <a:r>
                        <a:rPr lang="en-US" sz="2400" dirty="0">
                          <a:effectLst/>
                          <a:latin typeface="Arial" panose="020B0604020202020204" pitchFamily="34" charset="0"/>
                          <a:cs typeface="Arial" panose="020B0604020202020204" pitchFamily="34" charset="0"/>
                        </a:rPr>
                        <a:t>Chlorthalidone</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12,5mg</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25mg</a:t>
                      </a:r>
                    </a:p>
                  </a:txBody>
                  <a:tcPr marL="63500" marR="63500" marT="63500" marB="63500" anchor="ctr"/>
                </a:tc>
                <a:tc vMerge="1">
                  <a:txBody>
                    <a:bodyPr/>
                    <a:lstStyle/>
                    <a:p>
                      <a:endParaRPr lang="en-US"/>
                    </a:p>
                  </a:txBody>
                  <a:tcPr/>
                </a:tc>
                <a:extLst>
                  <a:ext uri="{0D108BD9-81ED-4DB2-BD59-A6C34878D82A}">
                    <a16:rowId xmlns:a16="http://schemas.microsoft.com/office/drawing/2014/main" val="4281538729"/>
                  </a:ext>
                </a:extLst>
              </a:tr>
              <a:tr h="1409938">
                <a:tc>
                  <a:txBody>
                    <a:bodyPr/>
                    <a:lstStyle/>
                    <a:p>
                      <a:r>
                        <a:rPr lang="en-US" sz="2400">
                          <a:effectLst/>
                          <a:latin typeface="Arial" panose="020B0604020202020204" pitchFamily="34" charset="0"/>
                          <a:cs typeface="Arial" panose="020B0604020202020204" pitchFamily="34" charset="0"/>
                        </a:rPr>
                        <a:t>Indapamide SR</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1,5mg</a:t>
                      </a:r>
                    </a:p>
                  </a:txBody>
                  <a:tcPr marL="63500" marR="63500" marT="63500" marB="63500" anchor="ctr"/>
                </a:tc>
                <a:tc>
                  <a:txBody>
                    <a:bodyPr/>
                    <a:lstStyle/>
                    <a:p>
                      <a:r>
                        <a:rPr lang="en-US" sz="2400" dirty="0">
                          <a:effectLst/>
                          <a:latin typeface="Arial" panose="020B0604020202020204" pitchFamily="34" charset="0"/>
                          <a:cs typeface="Arial" panose="020B0604020202020204" pitchFamily="34" charset="0"/>
                        </a:rPr>
                        <a:t>1,5mg</a:t>
                      </a:r>
                    </a:p>
                  </a:txBody>
                  <a:tcPr marL="63500" marR="63500" marT="63500" marB="63500" anchor="ctr"/>
                </a:tc>
                <a:tc vMerge="1">
                  <a:txBody>
                    <a:bodyPr/>
                    <a:lstStyle/>
                    <a:p>
                      <a:endParaRPr lang="en-US"/>
                    </a:p>
                  </a:txBody>
                  <a:tcPr/>
                </a:tc>
                <a:extLst>
                  <a:ext uri="{0D108BD9-81ED-4DB2-BD59-A6C34878D82A}">
                    <a16:rowId xmlns:a16="http://schemas.microsoft.com/office/drawing/2014/main" val="2067851498"/>
                  </a:ext>
                </a:extLst>
              </a:tr>
            </a:tbl>
          </a:graphicData>
        </a:graphic>
      </p:graphicFrame>
    </p:spTree>
    <p:extLst>
      <p:ext uri="{BB962C8B-B14F-4D97-AF65-F5344CB8AC3E}">
        <p14:creationId xmlns:p14="http://schemas.microsoft.com/office/powerpoint/2010/main" val="3085431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21BB9-9DF7-4918-B348-ACF34A211C7A}"/>
              </a:ext>
            </a:extLst>
          </p:cNvPr>
          <p:cNvSpPr>
            <a:spLocks noGrp="1"/>
          </p:cNvSpPr>
          <p:nvPr>
            <p:ph type="title"/>
          </p:nvPr>
        </p:nvSpPr>
        <p:spPr/>
        <p:txBody>
          <a:bodyPr>
            <a:normAutofit/>
          </a:bodyPr>
          <a:lstStyle/>
          <a:p>
            <a:r>
              <a:rPr lang="en-US" sz="3600" dirty="0" err="1"/>
              <a:t>Tại</a:t>
            </a:r>
            <a:r>
              <a:rPr lang="en-US" sz="3600" dirty="0"/>
              <a:t> </a:t>
            </a:r>
            <a:r>
              <a:rPr lang="en-US" sz="3600" dirty="0" err="1"/>
              <a:t>sao</a:t>
            </a:r>
            <a:r>
              <a:rPr lang="en-US" sz="3600" dirty="0"/>
              <a:t> </a:t>
            </a:r>
            <a:r>
              <a:rPr lang="en-US" sz="3600" dirty="0" err="1"/>
              <a:t>thiazid</a:t>
            </a:r>
            <a:r>
              <a:rPr lang="en-US" sz="3600" dirty="0"/>
              <a:t> </a:t>
            </a:r>
            <a:r>
              <a:rPr lang="en-US" sz="3600" dirty="0" err="1"/>
              <a:t>th</a:t>
            </a:r>
            <a:r>
              <a:rPr lang="vi-VN" sz="3600" dirty="0"/>
              <a:t>ư</a:t>
            </a:r>
            <a:r>
              <a:rPr lang="en-US" sz="3600" dirty="0" err="1"/>
              <a:t>ờng</a:t>
            </a:r>
            <a:r>
              <a:rPr lang="en-US" sz="3600" dirty="0"/>
              <a:t> </a:t>
            </a:r>
            <a:r>
              <a:rPr lang="en-US" sz="3600" dirty="0" err="1"/>
              <a:t>được</a:t>
            </a:r>
            <a:r>
              <a:rPr lang="en-US" sz="3600" dirty="0"/>
              <a:t> </a:t>
            </a:r>
            <a:r>
              <a:rPr lang="en-US" sz="3600" dirty="0" err="1"/>
              <a:t>phối</a:t>
            </a:r>
            <a:r>
              <a:rPr lang="en-US" sz="3600" dirty="0"/>
              <a:t> </a:t>
            </a:r>
            <a:r>
              <a:rPr lang="en-US" sz="3600" dirty="0" err="1"/>
              <a:t>hợp</a:t>
            </a:r>
            <a:r>
              <a:rPr lang="en-US" sz="3600" dirty="0"/>
              <a:t> </a:t>
            </a:r>
            <a:r>
              <a:rPr lang="en-US" sz="3600" dirty="0" err="1"/>
              <a:t>với</a:t>
            </a:r>
            <a:r>
              <a:rPr lang="en-US" sz="3600" dirty="0"/>
              <a:t> UCMC/ UCTT?</a:t>
            </a:r>
          </a:p>
        </p:txBody>
      </p:sp>
      <p:pic>
        <p:nvPicPr>
          <p:cNvPr id="3074" name="Picture 2">
            <a:extLst>
              <a:ext uri="{FF2B5EF4-FFF2-40B4-BE49-F238E27FC236}">
                <a16:creationId xmlns:a16="http://schemas.microsoft.com/office/drawing/2014/main" id="{B012826F-D68B-4F48-B0AF-0618FCEC0CD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632" b="21124"/>
          <a:stretch/>
        </p:blipFill>
        <p:spPr bwMode="auto">
          <a:xfrm>
            <a:off x="628650" y="1485398"/>
            <a:ext cx="4351338" cy="22733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0E83AAD-F14C-4637-91E0-40CC8BEE79B1}"/>
              </a:ext>
            </a:extLst>
          </p:cNvPr>
          <p:cNvPicPr>
            <a:picLocks noChangeAspect="1"/>
          </p:cNvPicPr>
          <p:nvPr/>
        </p:nvPicPr>
        <p:blipFill rotWithShape="1">
          <a:blip r:embed="rId4"/>
          <a:srcRect l="21598" r="15292"/>
          <a:stretch/>
        </p:blipFill>
        <p:spPr>
          <a:xfrm>
            <a:off x="5988050" y="1690689"/>
            <a:ext cx="2260600" cy="3581936"/>
          </a:xfrm>
          <a:prstGeom prst="rect">
            <a:avLst/>
          </a:prstGeom>
        </p:spPr>
      </p:pic>
      <p:pic>
        <p:nvPicPr>
          <p:cNvPr id="5" name="Picture 4">
            <a:extLst>
              <a:ext uri="{FF2B5EF4-FFF2-40B4-BE49-F238E27FC236}">
                <a16:creationId xmlns:a16="http://schemas.microsoft.com/office/drawing/2014/main" id="{DB2E5E9F-540D-41EB-9763-D6C6EFF32DF0}"/>
              </a:ext>
            </a:extLst>
          </p:cNvPr>
          <p:cNvPicPr>
            <a:picLocks noChangeAspect="1"/>
          </p:cNvPicPr>
          <p:nvPr/>
        </p:nvPicPr>
        <p:blipFill rotWithShape="1">
          <a:blip r:embed="rId5"/>
          <a:srcRect l="8073" t="28704" r="6972" b="27593"/>
          <a:stretch/>
        </p:blipFill>
        <p:spPr>
          <a:xfrm>
            <a:off x="628650" y="3869461"/>
            <a:ext cx="4550569" cy="2319512"/>
          </a:xfrm>
          <a:prstGeom prst="rect">
            <a:avLst/>
          </a:prstGeom>
        </p:spPr>
      </p:pic>
    </p:spTree>
    <p:extLst>
      <p:ext uri="{BB962C8B-B14F-4D97-AF65-F5344CB8AC3E}">
        <p14:creationId xmlns:p14="http://schemas.microsoft.com/office/powerpoint/2010/main" val="312337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p:txBody>
          <a:bodyPr>
            <a:normAutofit/>
          </a:bodyPr>
          <a:lstStyle/>
          <a:p>
            <a:pPr algn="just">
              <a:lnSpc>
                <a:spcPct val="110000"/>
              </a:lnSpc>
              <a:spcBef>
                <a:spcPts val="0"/>
              </a:spcBef>
              <a:buFont typeface="Wingdings" panose="05000000000000000000" pitchFamily="2" charset="2"/>
              <a:buChar char="Ø"/>
            </a:pPr>
            <a:r>
              <a:rPr lang="vi-VN" b="1" dirty="0">
                <a:solidFill>
                  <a:srgbClr val="FF0000"/>
                </a:solidFill>
              </a:rPr>
              <a:t>Ức chế enzym chuyển angiotensin (ACEI):</a:t>
            </a:r>
          </a:p>
          <a:p>
            <a:pPr algn="just">
              <a:lnSpc>
                <a:spcPct val="110000"/>
              </a:lnSpc>
              <a:spcBef>
                <a:spcPts val="0"/>
              </a:spcBef>
            </a:pPr>
            <a:r>
              <a:rPr lang="vi-VN" dirty="0">
                <a:solidFill>
                  <a:srgbClr val="FF0000"/>
                </a:solidFill>
              </a:rPr>
              <a:t>Cơ chế TD</a:t>
            </a:r>
            <a:r>
              <a:rPr lang="vi-VN" dirty="0"/>
              <a:t>: Ức chế enzym chuyển do vậy làm giảm tạo angiotensin II </a:t>
            </a:r>
          </a:p>
          <a:p>
            <a:pPr algn="just">
              <a:lnSpc>
                <a:spcPct val="110000"/>
              </a:lnSpc>
              <a:spcBef>
                <a:spcPts val="0"/>
              </a:spcBef>
            </a:pPr>
            <a:r>
              <a:rPr lang="vi-VN" dirty="0">
                <a:solidFill>
                  <a:srgbClr val="FF0000"/>
                </a:solidFill>
              </a:rPr>
              <a:t>Chỉ định</a:t>
            </a:r>
            <a:r>
              <a:rPr lang="vi-VN" dirty="0"/>
              <a:t>: THA; Suy tim; Sau nhồi máu cơ tim; Dự phòng bệnh thận ĐTĐ</a:t>
            </a:r>
          </a:p>
          <a:p>
            <a:pPr algn="just">
              <a:lnSpc>
                <a:spcPct val="110000"/>
              </a:lnSpc>
              <a:spcBef>
                <a:spcPts val="0"/>
              </a:spcBef>
            </a:pPr>
            <a:r>
              <a:rPr lang="vi-VN" dirty="0">
                <a:solidFill>
                  <a:srgbClr val="FF0000"/>
                </a:solidFill>
              </a:rPr>
              <a:t>Chống chỉ định</a:t>
            </a:r>
            <a:r>
              <a:rPr lang="vi-VN" dirty="0"/>
              <a:t>: Có thai, hẹp động mạch thận, phối hợp với aliskiren.</a:t>
            </a:r>
          </a:p>
          <a:p>
            <a:pPr algn="just">
              <a:lnSpc>
                <a:spcPct val="110000"/>
              </a:lnSpc>
              <a:spcBef>
                <a:spcPts val="0"/>
              </a:spcBef>
            </a:pPr>
            <a:r>
              <a:rPr lang="vi-VN" dirty="0">
                <a:solidFill>
                  <a:srgbClr val="FF0000"/>
                </a:solidFill>
              </a:rPr>
              <a:t>TDKMM</a:t>
            </a:r>
            <a:r>
              <a:rPr lang="vi-VN" dirty="0"/>
              <a:t>: Ho khan, tăng kali máu, suy thận, RLTH...</a:t>
            </a:r>
            <a:endParaRPr lang="en-US" dirty="0"/>
          </a:p>
        </p:txBody>
      </p:sp>
    </p:spTree>
    <p:extLst>
      <p:ext uri="{BB962C8B-B14F-4D97-AF65-F5344CB8AC3E}">
        <p14:creationId xmlns:p14="http://schemas.microsoft.com/office/powerpoint/2010/main" val="1779754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628650" y="1571625"/>
            <a:ext cx="7886700" cy="4351338"/>
          </a:xfrm>
        </p:spPr>
        <p:txBody>
          <a:bodyPr/>
          <a:lstStyle/>
          <a:p>
            <a:r>
              <a:rPr lang="vi-VN" b="1" dirty="0">
                <a:solidFill>
                  <a:srgbClr val="FF0000"/>
                </a:solidFill>
              </a:rPr>
              <a:t>Ức chế enzym chuyển angiotensin (ACEI):</a:t>
            </a:r>
          </a:p>
          <a:p>
            <a:endParaRPr lang="en-US" dirty="0"/>
          </a:p>
        </p:txBody>
      </p:sp>
      <p:graphicFrame>
        <p:nvGraphicFramePr>
          <p:cNvPr id="7" name="Table 7">
            <a:extLst>
              <a:ext uri="{FF2B5EF4-FFF2-40B4-BE49-F238E27FC236}">
                <a16:creationId xmlns:a16="http://schemas.microsoft.com/office/drawing/2014/main" id="{B6C3A8A0-ED88-42DA-BA73-0FF8D432D1BE}"/>
              </a:ext>
            </a:extLst>
          </p:cNvPr>
          <p:cNvGraphicFramePr>
            <a:graphicFrameLocks noGrp="1"/>
          </p:cNvGraphicFramePr>
          <p:nvPr>
            <p:extLst>
              <p:ext uri="{D42A27DB-BD31-4B8C-83A1-F6EECF244321}">
                <p14:modId xmlns:p14="http://schemas.microsoft.com/office/powerpoint/2010/main" val="3415735440"/>
              </p:ext>
            </p:extLst>
          </p:nvPr>
        </p:nvGraphicFramePr>
        <p:xfrm>
          <a:off x="25401" y="2095500"/>
          <a:ext cx="9118600" cy="4241800"/>
        </p:xfrm>
        <a:graphic>
          <a:graphicData uri="http://schemas.openxmlformats.org/drawingml/2006/table">
            <a:tbl>
              <a:tblPr firstRow="1" bandRow="1">
                <a:tableStyleId>{5C22544A-7EE6-4342-B048-85BDC9FD1C3A}</a:tableStyleId>
              </a:tblPr>
              <a:tblGrid>
                <a:gridCol w="1684408">
                  <a:extLst>
                    <a:ext uri="{9D8B030D-6E8A-4147-A177-3AD203B41FA5}">
                      <a16:colId xmlns:a16="http://schemas.microsoft.com/office/drawing/2014/main" val="3058710043"/>
                    </a:ext>
                  </a:extLst>
                </a:gridCol>
                <a:gridCol w="1635024">
                  <a:extLst>
                    <a:ext uri="{9D8B030D-6E8A-4147-A177-3AD203B41FA5}">
                      <a16:colId xmlns:a16="http://schemas.microsoft.com/office/drawing/2014/main" val="3691139230"/>
                    </a:ext>
                  </a:extLst>
                </a:gridCol>
                <a:gridCol w="1695797">
                  <a:extLst>
                    <a:ext uri="{9D8B030D-6E8A-4147-A177-3AD203B41FA5}">
                      <a16:colId xmlns:a16="http://schemas.microsoft.com/office/drawing/2014/main" val="1755945452"/>
                    </a:ext>
                  </a:extLst>
                </a:gridCol>
                <a:gridCol w="4103371">
                  <a:extLst>
                    <a:ext uri="{9D8B030D-6E8A-4147-A177-3AD203B41FA5}">
                      <a16:colId xmlns:a16="http://schemas.microsoft.com/office/drawing/2014/main" val="3529919048"/>
                    </a:ext>
                  </a:extLst>
                </a:gridCol>
              </a:tblGrid>
              <a:tr h="370840">
                <a:tc>
                  <a:txBody>
                    <a:bodyPr/>
                    <a:lstStyle/>
                    <a:p>
                      <a:pPr algn="ctr"/>
                      <a:endParaRPr lang="en-US" sz="2200" dirty="0">
                        <a:latin typeface="Arial" panose="020B0604020202020204" pitchFamily="34" charset="0"/>
                        <a:cs typeface="Arial" panose="020B0604020202020204" pitchFamily="34" charset="0"/>
                      </a:endParaRPr>
                    </a:p>
                  </a:txBody>
                  <a:tcPr/>
                </a:tc>
                <a:tc>
                  <a:txBody>
                    <a:bodyPr/>
                    <a:lstStyle/>
                    <a:p>
                      <a:pPr algn="ctr"/>
                      <a:r>
                        <a:rPr lang="en-US" sz="2200" dirty="0" err="1">
                          <a:latin typeface="Arial" panose="020B0604020202020204" pitchFamily="34" charset="0"/>
                          <a:cs typeface="Arial" panose="020B0604020202020204" pitchFamily="34" charset="0"/>
                        </a:rPr>
                        <a:t>Liều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khởi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đầu</a:t>
                      </a:r>
                      <a:endParaRPr lang="en-US" sz="2200" dirty="0">
                        <a:latin typeface="Arial" panose="020B0604020202020204" pitchFamily="34" charset="0"/>
                        <a:cs typeface="Arial" panose="020B0604020202020204" pitchFamily="34" charset="0"/>
                      </a:endParaRPr>
                    </a:p>
                  </a:txBody>
                  <a:tcPr/>
                </a:tc>
                <a:tc>
                  <a:txBody>
                    <a:bodyPr/>
                    <a:lstStyle/>
                    <a:p>
                      <a:pPr algn="ctr"/>
                      <a:r>
                        <a:rPr lang="en-US" sz="2200" dirty="0" err="1">
                          <a:latin typeface="Arial" panose="020B0604020202020204" pitchFamily="34" charset="0"/>
                          <a:cs typeface="Arial" panose="020B0604020202020204" pitchFamily="34" charset="0"/>
                        </a:rPr>
                        <a:t>Liều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tối</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ư</a:t>
                      </a:r>
                      <a:r>
                        <a:rPr lang="en-US" sz="2200" dirty="0">
                          <a:latin typeface="Arial" panose="020B0604020202020204" pitchFamily="34" charset="0"/>
                          <a:cs typeface="Arial" panose="020B0604020202020204" pitchFamily="34" charset="0"/>
                        </a:rPr>
                        <a:t>u </a:t>
                      </a:r>
                      <a:r>
                        <a:rPr lang="en-US" sz="2200" dirty="0" err="1">
                          <a:latin typeface="Arial" panose="020B0604020202020204" pitchFamily="34" charset="0"/>
                          <a:cs typeface="Arial" panose="020B0604020202020204" pitchFamily="34" charset="0"/>
                        </a:rPr>
                        <a:t>duy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a:t>
                      </a:r>
                      <a:endParaRPr lang="en-US" sz="2200" dirty="0">
                        <a:latin typeface="Arial" panose="020B0604020202020204" pitchFamily="34" charset="0"/>
                        <a:cs typeface="Arial" panose="020B0604020202020204" pitchFamily="34" charset="0"/>
                      </a:endParaRPr>
                    </a:p>
                  </a:txBody>
                  <a:tcPr/>
                </a:tc>
                <a:tc>
                  <a:txBody>
                    <a:bodyPr/>
                    <a:lstStyle/>
                    <a:p>
                      <a:pPr algn="ctr"/>
                      <a:r>
                        <a:rPr lang="en-US" sz="2200" dirty="0">
                          <a:latin typeface="Arial" panose="020B0604020202020204" pitchFamily="34" charset="0"/>
                          <a:cs typeface="Arial" panose="020B0604020202020204" pitchFamily="34" charset="0"/>
                        </a:rPr>
                        <a:t>L</a:t>
                      </a:r>
                      <a:r>
                        <a:rPr lang="vi-VN" sz="2200" dirty="0">
                          <a:latin typeface="Arial" panose="020B0604020202020204" pitchFamily="34" charset="0"/>
                          <a:cs typeface="Arial" panose="020B0604020202020204" pitchFamily="34" charset="0"/>
                        </a:rPr>
                        <a:t>ư</a:t>
                      </a:r>
                      <a:r>
                        <a:rPr lang="en-US" sz="2200" dirty="0">
                          <a:latin typeface="Arial" panose="020B0604020202020204" pitchFamily="34" charset="0"/>
                          <a:cs typeface="Arial" panose="020B0604020202020204" pitchFamily="34" charset="0"/>
                        </a:rPr>
                        <a:t>u ý</a:t>
                      </a:r>
                    </a:p>
                  </a:txBody>
                  <a:tcPr/>
                </a:tc>
                <a:extLst>
                  <a:ext uri="{0D108BD9-81ED-4DB2-BD59-A6C34878D82A}">
                    <a16:rowId xmlns:a16="http://schemas.microsoft.com/office/drawing/2014/main" val="230549584"/>
                  </a:ext>
                </a:extLst>
              </a:tr>
              <a:tr h="370840">
                <a:tc>
                  <a:txBody>
                    <a:bodyPr/>
                    <a:lstStyle/>
                    <a:p>
                      <a:pPr algn="just"/>
                      <a:r>
                        <a:rPr lang="en-US" sz="2200" dirty="0">
                          <a:effectLst/>
                          <a:latin typeface="Arial" panose="020B0604020202020204" pitchFamily="34" charset="0"/>
                          <a:cs typeface="Arial" panose="020B0604020202020204" pitchFamily="34" charset="0"/>
                        </a:rPr>
                        <a:t>Enalapril</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5mg</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5 – 40mg</a:t>
                      </a:r>
                    </a:p>
                  </a:txBody>
                  <a:tcPr marL="63500" marR="63500" marT="63500" marB="63500" anchor="ctr"/>
                </a:tc>
                <a:tc rowSpan="4">
                  <a:txBody>
                    <a:bodyPr/>
                    <a:lstStyle/>
                    <a:p>
                      <a:pPr algn="just"/>
                      <a:r>
                        <a:rPr lang="en-US" sz="2200" dirty="0">
                          <a:effectLst/>
                          <a:latin typeface="Arial" panose="020B0604020202020204" pitchFamily="34" charset="0"/>
                          <a:cs typeface="Arial" panose="020B0604020202020204" pitchFamily="34" charset="0"/>
                        </a:rPr>
                        <a:t>K</a:t>
                      </a:r>
                      <a:r>
                        <a:rPr lang="vi-VN" sz="2200" dirty="0">
                          <a:effectLst/>
                          <a:latin typeface="Arial" panose="020B0604020202020204" pitchFamily="34" charset="0"/>
                          <a:cs typeface="Arial" panose="020B0604020202020204" pitchFamily="34" charset="0"/>
                        </a:rPr>
                        <a:t>iểm tra creatinin</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và </a:t>
                      </a:r>
                      <a:r>
                        <a:rPr lang="en-US" sz="2200" dirty="0">
                          <a:effectLst/>
                          <a:latin typeface="Arial" panose="020B0604020202020204" pitchFamily="34" charset="0"/>
                          <a:cs typeface="Arial" panose="020B0604020202020204" pitchFamily="34" charset="0"/>
                        </a:rPr>
                        <a:t>K</a:t>
                      </a:r>
                      <a:r>
                        <a:rPr lang="en-US" sz="2200" baseline="30000" dirty="0">
                          <a:effectLst/>
                          <a:latin typeface="Arial" panose="020B0604020202020204" pitchFamily="34" charset="0"/>
                          <a:cs typeface="Arial" panose="020B0604020202020204" pitchFamily="34" charset="0"/>
                        </a:rPr>
                        <a:t>+</a:t>
                      </a:r>
                      <a:r>
                        <a:rPr lang="vi-VN" sz="2200" dirty="0">
                          <a:effectLst/>
                          <a:latin typeface="Arial" panose="020B0604020202020204" pitchFamily="34" charset="0"/>
                          <a:cs typeface="Arial" panose="020B0604020202020204" pitchFamily="34" charset="0"/>
                        </a:rPr>
                        <a:t> máu trước khi sử dụng.</a:t>
                      </a:r>
                    </a:p>
                    <a:p>
                      <a:pPr algn="just"/>
                      <a:r>
                        <a:rPr lang="vi-VN" sz="2200" dirty="0">
                          <a:effectLst/>
                          <a:latin typeface="Arial" panose="020B0604020202020204" pitchFamily="34" charset="0"/>
                          <a:cs typeface="Arial" panose="020B0604020202020204" pitchFamily="34" charset="0"/>
                        </a:rPr>
                        <a:t>Là thuốc hàng đầu cho </a:t>
                      </a:r>
                      <a:r>
                        <a:rPr lang="en-US" sz="2200" dirty="0">
                          <a:effectLst/>
                          <a:latin typeface="Arial" panose="020B0604020202020204" pitchFamily="34" charset="0"/>
                          <a:cs typeface="Arial" panose="020B0604020202020204" pitchFamily="34" charset="0"/>
                        </a:rPr>
                        <a:t>THA/</a:t>
                      </a:r>
                      <a:r>
                        <a:rPr lang="vi-VN" sz="2200" dirty="0">
                          <a:effectLst/>
                          <a:latin typeface="Arial" panose="020B0604020202020204" pitchFamily="34" charset="0"/>
                          <a:cs typeface="Arial" panose="020B0604020202020204" pitchFamily="34" charset="0"/>
                        </a:rPr>
                        <a:t>ĐTĐ, có tiền sử TBMMN.</a:t>
                      </a:r>
                    </a:p>
                    <a:p>
                      <a:pPr algn="just"/>
                      <a:r>
                        <a:rPr lang="vi-VN" sz="2200" b="1" dirty="0">
                          <a:effectLst/>
                          <a:latin typeface="Arial" panose="020B0604020202020204" pitchFamily="34" charset="0"/>
                          <a:cs typeface="Arial" panose="020B0604020202020204" pitchFamily="34" charset="0"/>
                        </a:rPr>
                        <a:t>C</a:t>
                      </a:r>
                      <a:r>
                        <a:rPr lang="en-US" sz="2200" b="1" dirty="0">
                          <a:effectLst/>
                          <a:latin typeface="Arial" panose="020B0604020202020204" pitchFamily="34" charset="0"/>
                          <a:cs typeface="Arial" panose="020B0604020202020204" pitchFamily="34" charset="0"/>
                        </a:rPr>
                        <a:t>CĐ</a:t>
                      </a:r>
                      <a:r>
                        <a:rPr lang="vi-VN" sz="2200" dirty="0">
                          <a:effectLst/>
                          <a:latin typeface="Arial" panose="020B0604020202020204" pitchFamily="34" charset="0"/>
                          <a:cs typeface="Arial" panose="020B0604020202020204" pitchFamily="34" charset="0"/>
                        </a:rPr>
                        <a:t>:</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Có thai</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Tiền sử phù mạch với ACE khác</a:t>
                      </a:r>
                    </a:p>
                    <a:p>
                      <a:pPr algn="just"/>
                      <a:r>
                        <a:rPr lang="vi-VN" sz="2200" b="1" dirty="0">
                          <a:effectLst/>
                          <a:latin typeface="Arial" panose="020B0604020202020204" pitchFamily="34" charset="0"/>
                          <a:cs typeface="Arial" panose="020B0604020202020204" pitchFamily="34" charset="0"/>
                        </a:rPr>
                        <a:t>T</a:t>
                      </a:r>
                      <a:r>
                        <a:rPr lang="en-US" sz="2200" b="1" dirty="0">
                          <a:effectLst/>
                          <a:latin typeface="Arial" panose="020B0604020202020204" pitchFamily="34" charset="0"/>
                          <a:cs typeface="Arial" panose="020B0604020202020204" pitchFamily="34" charset="0"/>
                        </a:rPr>
                        <a:t>DKMM</a:t>
                      </a:r>
                      <a:r>
                        <a:rPr lang="vi-VN" sz="2200" b="1" dirty="0">
                          <a:effectLst/>
                          <a:latin typeface="Arial" panose="020B0604020202020204" pitchFamily="34" charset="0"/>
                          <a:cs typeface="Arial" panose="020B0604020202020204" pitchFamily="34" charset="0"/>
                        </a:rPr>
                        <a:t>:</a:t>
                      </a:r>
                      <a:r>
                        <a:rPr lang="en-US" sz="2200" b="1"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Ho (1-2%)</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Đau đầu (2-5%)</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Tăng creatinine</a:t>
                      </a:r>
                      <a:r>
                        <a:rPr lang="en-US" sz="2200" dirty="0">
                          <a:effectLst/>
                          <a:latin typeface="Arial" panose="020B0604020202020204" pitchFamily="34" charset="0"/>
                          <a:cs typeface="Arial" panose="020B0604020202020204" pitchFamily="34" charset="0"/>
                        </a:rPr>
                        <a:t> </a:t>
                      </a:r>
                      <a:r>
                        <a:rPr lang="en-US" sz="2200" dirty="0" err="1">
                          <a:effectLst/>
                          <a:latin typeface="Arial" panose="020B0604020202020204" pitchFamily="34" charset="0"/>
                          <a:cs typeface="Arial" panose="020B0604020202020204" pitchFamily="34" charset="0"/>
                        </a:rPr>
                        <a:t>máu</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Tăng kali máu</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Yếu cơ</a:t>
                      </a:r>
                      <a:r>
                        <a:rPr lang="en-US" sz="2200" dirty="0">
                          <a:effectLst/>
                          <a:latin typeface="Arial" panose="020B0604020202020204" pitchFamily="34" charset="0"/>
                          <a:cs typeface="Arial" panose="020B0604020202020204" pitchFamily="34" charset="0"/>
                        </a:rPr>
                        <a:t>; </a:t>
                      </a:r>
                      <a:r>
                        <a:rPr lang="vi-VN" sz="2200" dirty="0">
                          <a:effectLst/>
                          <a:latin typeface="Arial" panose="020B0604020202020204" pitchFamily="34" charset="0"/>
                          <a:cs typeface="Arial" panose="020B0604020202020204" pitchFamily="34" charset="0"/>
                        </a:rPr>
                        <a:t>Phù mạch</a:t>
                      </a:r>
                    </a:p>
                  </a:txBody>
                  <a:tcPr marL="63500" marR="63500" marT="63500" marB="63500" anchor="ctr"/>
                </a:tc>
                <a:extLst>
                  <a:ext uri="{0D108BD9-81ED-4DB2-BD59-A6C34878D82A}">
                    <a16:rowId xmlns:a16="http://schemas.microsoft.com/office/drawing/2014/main" val="3192007616"/>
                  </a:ext>
                </a:extLst>
              </a:tr>
              <a:tr h="370840">
                <a:tc>
                  <a:txBody>
                    <a:bodyPr/>
                    <a:lstStyle/>
                    <a:p>
                      <a:pPr algn="just"/>
                      <a:r>
                        <a:rPr lang="en-US" sz="2200">
                          <a:effectLst/>
                          <a:latin typeface="Arial" panose="020B0604020202020204" pitchFamily="34" charset="0"/>
                          <a:cs typeface="Arial" panose="020B0604020202020204" pitchFamily="34" charset="0"/>
                        </a:rPr>
                        <a:t>Captopril</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25mg</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25-100mg</a:t>
                      </a:r>
                    </a:p>
                  </a:txBody>
                  <a:tcPr marL="63500" marR="63500" marT="63500" marB="63500" anchor="ctr"/>
                </a:tc>
                <a:tc vMerge="1">
                  <a:txBody>
                    <a:bodyPr/>
                    <a:lstStyle/>
                    <a:p>
                      <a:endParaRPr lang="en-US"/>
                    </a:p>
                  </a:txBody>
                  <a:tcPr/>
                </a:tc>
                <a:extLst>
                  <a:ext uri="{0D108BD9-81ED-4DB2-BD59-A6C34878D82A}">
                    <a16:rowId xmlns:a16="http://schemas.microsoft.com/office/drawing/2014/main" val="887000118"/>
                  </a:ext>
                </a:extLst>
              </a:tr>
              <a:tr h="370840">
                <a:tc>
                  <a:txBody>
                    <a:bodyPr/>
                    <a:lstStyle/>
                    <a:p>
                      <a:pPr algn="just"/>
                      <a:r>
                        <a:rPr lang="en-US" sz="2200">
                          <a:effectLst/>
                          <a:latin typeface="Arial" panose="020B0604020202020204" pitchFamily="34" charset="0"/>
                          <a:cs typeface="Arial" panose="020B0604020202020204" pitchFamily="34" charset="0"/>
                        </a:rPr>
                        <a:t>Perindopril</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5mg</a:t>
                      </a:r>
                    </a:p>
                  </a:txBody>
                  <a:tcPr marL="63500" marR="63500" marT="63500" marB="63500" anchor="ctr"/>
                </a:tc>
                <a:tc>
                  <a:txBody>
                    <a:bodyPr/>
                    <a:lstStyle/>
                    <a:p>
                      <a:pPr algn="just"/>
                      <a:r>
                        <a:rPr lang="en-US" sz="2200">
                          <a:effectLst/>
                          <a:latin typeface="Arial" panose="020B0604020202020204" pitchFamily="34" charset="0"/>
                          <a:cs typeface="Arial" panose="020B0604020202020204" pitchFamily="34" charset="0"/>
                        </a:rPr>
                        <a:t>5 – 10mg</a:t>
                      </a:r>
                    </a:p>
                  </a:txBody>
                  <a:tcPr marL="63500" marR="63500" marT="63500" marB="63500" anchor="ctr"/>
                </a:tc>
                <a:tc vMerge="1">
                  <a:txBody>
                    <a:bodyPr/>
                    <a:lstStyle/>
                    <a:p>
                      <a:endParaRPr lang="en-US"/>
                    </a:p>
                  </a:txBody>
                  <a:tcPr/>
                </a:tc>
                <a:extLst>
                  <a:ext uri="{0D108BD9-81ED-4DB2-BD59-A6C34878D82A}">
                    <a16:rowId xmlns:a16="http://schemas.microsoft.com/office/drawing/2014/main" val="420230745"/>
                  </a:ext>
                </a:extLst>
              </a:tr>
              <a:tr h="370840">
                <a:tc>
                  <a:txBody>
                    <a:bodyPr/>
                    <a:lstStyle/>
                    <a:p>
                      <a:pPr algn="just"/>
                      <a:r>
                        <a:rPr lang="en-US" sz="2200" dirty="0">
                          <a:effectLst/>
                          <a:latin typeface="Arial" panose="020B0604020202020204" pitchFamily="34" charset="0"/>
                          <a:cs typeface="Arial" panose="020B0604020202020204" pitchFamily="34" charset="0"/>
                        </a:rPr>
                        <a:t>Ramipril</a:t>
                      </a:r>
                    </a:p>
                  </a:txBody>
                  <a:tcPr marL="63500" marR="63500" marT="63500" marB="63500" anchor="ctr"/>
                </a:tc>
                <a:tc>
                  <a:txBody>
                    <a:bodyPr/>
                    <a:lstStyle/>
                    <a:p>
                      <a:pPr algn="just"/>
                      <a:r>
                        <a:rPr lang="en-US" sz="2200" dirty="0">
                          <a:effectLst/>
                          <a:latin typeface="Arial" panose="020B0604020202020204" pitchFamily="34" charset="0"/>
                          <a:cs typeface="Arial" panose="020B0604020202020204" pitchFamily="34" charset="0"/>
                        </a:rPr>
                        <a:t>2,5mg</a:t>
                      </a:r>
                    </a:p>
                  </a:txBody>
                  <a:tcPr marL="63500" marR="63500" marT="63500" marB="63500" anchor="ctr"/>
                </a:tc>
                <a:tc>
                  <a:txBody>
                    <a:bodyPr/>
                    <a:lstStyle/>
                    <a:p>
                      <a:pPr algn="just"/>
                      <a:r>
                        <a:rPr lang="en-US" sz="2200" dirty="0">
                          <a:effectLst/>
                          <a:latin typeface="Arial" panose="020B0604020202020204" pitchFamily="34" charset="0"/>
                          <a:cs typeface="Arial" panose="020B0604020202020204" pitchFamily="34" charset="0"/>
                        </a:rPr>
                        <a:t>2,5 – 20mg</a:t>
                      </a:r>
                    </a:p>
                  </a:txBody>
                  <a:tcPr marL="63500" marR="63500" marT="63500" marB="63500" anchor="ctr"/>
                </a:tc>
                <a:tc vMerge="1">
                  <a:txBody>
                    <a:bodyPr/>
                    <a:lstStyle/>
                    <a:p>
                      <a:endParaRPr lang="en-US"/>
                    </a:p>
                  </a:txBody>
                  <a:tcPr/>
                </a:tc>
                <a:extLst>
                  <a:ext uri="{0D108BD9-81ED-4DB2-BD59-A6C34878D82A}">
                    <a16:rowId xmlns:a16="http://schemas.microsoft.com/office/drawing/2014/main" val="1819940517"/>
                  </a:ext>
                </a:extLst>
              </a:tr>
            </a:tbl>
          </a:graphicData>
        </a:graphic>
      </p:graphicFrame>
    </p:spTree>
    <p:extLst>
      <p:ext uri="{BB962C8B-B14F-4D97-AF65-F5344CB8AC3E}">
        <p14:creationId xmlns:p14="http://schemas.microsoft.com/office/powerpoint/2010/main" val="1319151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p:txBody>
          <a:bodyPr>
            <a:normAutofit/>
          </a:bodyPr>
          <a:lstStyle/>
          <a:p>
            <a:pPr algn="just">
              <a:buFont typeface="Wingdings" panose="05000000000000000000" pitchFamily="2" charset="2"/>
              <a:buChar char="Ø"/>
            </a:pPr>
            <a:r>
              <a:rPr lang="vi-VN" b="1" dirty="0">
                <a:solidFill>
                  <a:srgbClr val="FF0000"/>
                </a:solidFill>
              </a:rPr>
              <a:t>Ức chế thụ thể angiotensin II (ARB):</a:t>
            </a:r>
          </a:p>
          <a:p>
            <a:pPr algn="just"/>
            <a:r>
              <a:rPr lang="vi-VN" dirty="0">
                <a:solidFill>
                  <a:srgbClr val="FF0000"/>
                </a:solidFill>
              </a:rPr>
              <a:t>Cơ chế TD</a:t>
            </a:r>
            <a:r>
              <a:rPr lang="vi-VN" dirty="0"/>
              <a:t>: Ức chế thụ thể AT1 của angiotensin II</a:t>
            </a:r>
          </a:p>
          <a:p>
            <a:pPr algn="just"/>
            <a:r>
              <a:rPr lang="vi-VN" dirty="0">
                <a:solidFill>
                  <a:srgbClr val="FF0000"/>
                </a:solidFill>
              </a:rPr>
              <a:t>Chỉ định</a:t>
            </a:r>
            <a:r>
              <a:rPr lang="vi-VN" dirty="0"/>
              <a:t>: THA; Suy tim; Bệnh lý mạch vành</a:t>
            </a:r>
          </a:p>
          <a:p>
            <a:pPr algn="just"/>
            <a:r>
              <a:rPr lang="vi-VN" dirty="0">
                <a:solidFill>
                  <a:srgbClr val="FF0000"/>
                </a:solidFill>
              </a:rPr>
              <a:t>Chống chỉ định</a:t>
            </a:r>
            <a:r>
              <a:rPr lang="vi-VN" dirty="0"/>
              <a:t>: Phụ nữ có thai, suy gan nặng, phối hợp aliskiren. </a:t>
            </a:r>
          </a:p>
          <a:p>
            <a:pPr algn="just"/>
            <a:r>
              <a:rPr lang="vi-VN" dirty="0">
                <a:solidFill>
                  <a:srgbClr val="FF0000"/>
                </a:solidFill>
              </a:rPr>
              <a:t>TDKMM</a:t>
            </a:r>
            <a:r>
              <a:rPr lang="vi-VN" dirty="0"/>
              <a:t>: Tương tự như ACEI, do không ức chế enzym chuyển nên hạn chế TDKMM liên quan ứ đọng bradykinin (ho khan, phù mạch).</a:t>
            </a:r>
            <a:endParaRPr lang="en-US" dirty="0"/>
          </a:p>
        </p:txBody>
      </p:sp>
    </p:spTree>
    <p:extLst>
      <p:ext uri="{BB962C8B-B14F-4D97-AF65-F5344CB8AC3E}">
        <p14:creationId xmlns:p14="http://schemas.microsoft.com/office/powerpoint/2010/main" val="1132924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p:txBody>
          <a:bodyPr/>
          <a:lstStyle/>
          <a:p>
            <a:pPr>
              <a:buFont typeface="Wingdings" panose="05000000000000000000" pitchFamily="2" charset="2"/>
              <a:buChar char="Ø"/>
            </a:pPr>
            <a:r>
              <a:rPr lang="vi-VN" b="1" dirty="0">
                <a:solidFill>
                  <a:srgbClr val="FF0000"/>
                </a:solidFill>
              </a:rPr>
              <a:t>Ức chế thụ thể angiotensin II (ARB):</a:t>
            </a:r>
          </a:p>
          <a:p>
            <a:endParaRPr lang="en-US" dirty="0"/>
          </a:p>
        </p:txBody>
      </p:sp>
      <p:graphicFrame>
        <p:nvGraphicFramePr>
          <p:cNvPr id="5" name="Table 7">
            <a:extLst>
              <a:ext uri="{FF2B5EF4-FFF2-40B4-BE49-F238E27FC236}">
                <a16:creationId xmlns:a16="http://schemas.microsoft.com/office/drawing/2014/main" id="{C6DCC8CF-DF61-42CD-87D1-A465A1DB94B4}"/>
              </a:ext>
            </a:extLst>
          </p:cNvPr>
          <p:cNvGraphicFramePr>
            <a:graphicFrameLocks noGrp="1"/>
          </p:cNvGraphicFramePr>
          <p:nvPr>
            <p:extLst>
              <p:ext uri="{D42A27DB-BD31-4B8C-83A1-F6EECF244321}">
                <p14:modId xmlns:p14="http://schemas.microsoft.com/office/powerpoint/2010/main" val="1773101074"/>
              </p:ext>
            </p:extLst>
          </p:nvPr>
        </p:nvGraphicFramePr>
        <p:xfrm>
          <a:off x="12700" y="2628900"/>
          <a:ext cx="9131300" cy="33020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058710043"/>
                    </a:ext>
                  </a:extLst>
                </a:gridCol>
                <a:gridCol w="1495255">
                  <a:extLst>
                    <a:ext uri="{9D8B030D-6E8A-4147-A177-3AD203B41FA5}">
                      <a16:colId xmlns:a16="http://schemas.microsoft.com/office/drawing/2014/main" val="3691139230"/>
                    </a:ext>
                  </a:extLst>
                </a:gridCol>
                <a:gridCol w="1698159">
                  <a:extLst>
                    <a:ext uri="{9D8B030D-6E8A-4147-A177-3AD203B41FA5}">
                      <a16:colId xmlns:a16="http://schemas.microsoft.com/office/drawing/2014/main" val="1755945452"/>
                    </a:ext>
                  </a:extLst>
                </a:gridCol>
                <a:gridCol w="4109086">
                  <a:extLst>
                    <a:ext uri="{9D8B030D-6E8A-4147-A177-3AD203B41FA5}">
                      <a16:colId xmlns:a16="http://schemas.microsoft.com/office/drawing/2014/main" val="3529919048"/>
                    </a:ext>
                  </a:extLst>
                </a:gridCol>
              </a:tblGrid>
              <a:tr h="1266752">
                <a:tc>
                  <a:txBody>
                    <a:bodyPr/>
                    <a:lstStyle/>
                    <a:p>
                      <a:pPr algn="ct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khởi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đầu</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tối</a:t>
                      </a:r>
                      <a:r>
                        <a:rPr lang="en-US" sz="2400" dirty="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a:t>
                      </a:r>
                      <a:r>
                        <a:rPr lang="en-US" sz="2400" dirty="0" err="1">
                          <a:latin typeface="Arial" panose="020B0604020202020204" pitchFamily="34" charset="0"/>
                          <a:cs typeface="Arial" panose="020B0604020202020204" pitchFamily="34" charset="0"/>
                        </a:rPr>
                        <a:t>duy</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trì</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L</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ý</a:t>
                      </a:r>
                    </a:p>
                  </a:txBody>
                  <a:tcPr/>
                </a:tc>
                <a:extLst>
                  <a:ext uri="{0D108BD9-81ED-4DB2-BD59-A6C34878D82A}">
                    <a16:rowId xmlns:a16="http://schemas.microsoft.com/office/drawing/2014/main" val="230549584"/>
                  </a:ext>
                </a:extLst>
              </a:tr>
              <a:tr h="667156">
                <a:tc>
                  <a:txBody>
                    <a:bodyPr/>
                    <a:lstStyle/>
                    <a:p>
                      <a:r>
                        <a:rPr lang="en-US" sz="2400" dirty="0">
                          <a:effectLst/>
                          <a:latin typeface="Arial" panose="020B0604020202020204" pitchFamily="34" charset="0"/>
                          <a:cs typeface="Arial" panose="020B0604020202020204" pitchFamily="34" charset="0"/>
                        </a:rPr>
                        <a:t>Losartan</a:t>
                      </a:r>
                    </a:p>
                  </a:txBody>
                  <a:tcPr marL="63500" marR="63500" marT="63500" marB="63500" anchor="ctr"/>
                </a:tc>
                <a:tc>
                  <a:txBody>
                    <a:bodyPr/>
                    <a:lstStyle/>
                    <a:p>
                      <a:r>
                        <a:rPr lang="en-US" sz="2400" dirty="0">
                          <a:effectLst/>
                          <a:latin typeface="Arial" panose="020B0604020202020204" pitchFamily="34" charset="0"/>
                          <a:cs typeface="Arial" panose="020B0604020202020204" pitchFamily="34" charset="0"/>
                        </a:rPr>
                        <a:t>25mg</a:t>
                      </a:r>
                    </a:p>
                  </a:txBody>
                  <a:tcPr marL="63500" marR="63500" marT="63500" marB="63500" anchor="ctr"/>
                </a:tc>
                <a:tc>
                  <a:txBody>
                    <a:bodyPr/>
                    <a:lstStyle/>
                    <a:p>
                      <a:r>
                        <a:rPr lang="en-US" sz="2400" dirty="0">
                          <a:effectLst/>
                          <a:latin typeface="Arial" panose="020B0604020202020204" pitchFamily="34" charset="0"/>
                          <a:cs typeface="Arial" panose="020B0604020202020204" pitchFamily="34" charset="0"/>
                        </a:rPr>
                        <a:t>100mg</a:t>
                      </a:r>
                    </a:p>
                  </a:txBody>
                  <a:tcPr marL="63500" marR="63500" marT="63500" marB="63500" anchor="ctr"/>
                </a:tc>
                <a:tc rowSpan="2">
                  <a:txBody>
                    <a:bodyPr/>
                    <a:lstStyle/>
                    <a:p>
                      <a:r>
                        <a:rPr lang="vi-VN" sz="2400" dirty="0">
                          <a:effectLst/>
                          <a:latin typeface="Arial" panose="020B0604020202020204" pitchFamily="34" charset="0"/>
                          <a:cs typeface="Arial" panose="020B0604020202020204" pitchFamily="34" charset="0"/>
                        </a:rPr>
                        <a:t>Ít gây ho hơn so với nhóm ức chế men chuyển (ACE) nên được dùng thay nhóm này khi BN ho nhiều.</a:t>
                      </a:r>
                    </a:p>
                    <a:p>
                      <a:r>
                        <a:rPr lang="vi-VN" sz="2400" b="1" dirty="0">
                          <a:effectLst/>
                          <a:latin typeface="Arial" panose="020B0604020202020204" pitchFamily="34" charset="0"/>
                          <a:cs typeface="Arial" panose="020B0604020202020204" pitchFamily="34" charset="0"/>
                        </a:rPr>
                        <a:t>Chống chỉ định</a:t>
                      </a:r>
                      <a:r>
                        <a:rPr lang="vi-VN" sz="2400" dirty="0">
                          <a:effectLst/>
                          <a:latin typeface="Arial" panose="020B0604020202020204" pitchFamily="34" charset="0"/>
                          <a:cs typeface="Arial" panose="020B0604020202020204" pitchFamily="34" charset="0"/>
                        </a:rPr>
                        <a:t>: có thai</a:t>
                      </a:r>
                    </a:p>
                  </a:txBody>
                  <a:tcPr marL="63500" marR="63500" marT="63500" marB="63500" anchor="ctr"/>
                </a:tc>
                <a:extLst>
                  <a:ext uri="{0D108BD9-81ED-4DB2-BD59-A6C34878D82A}">
                    <a16:rowId xmlns:a16="http://schemas.microsoft.com/office/drawing/2014/main" val="3192007616"/>
                  </a:ext>
                </a:extLst>
              </a:tr>
              <a:tr h="1368092">
                <a:tc>
                  <a:txBody>
                    <a:bodyPr/>
                    <a:lstStyle/>
                    <a:p>
                      <a:r>
                        <a:rPr lang="en-US" sz="2400">
                          <a:effectLst/>
                          <a:latin typeface="Arial" panose="020B0604020202020204" pitchFamily="34" charset="0"/>
                          <a:cs typeface="Arial" panose="020B0604020202020204" pitchFamily="34" charset="0"/>
                        </a:rPr>
                        <a:t>Telmisartan</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40mg</a:t>
                      </a:r>
                    </a:p>
                  </a:txBody>
                  <a:tcPr marL="63500" marR="63500" marT="63500" marB="63500" anchor="ctr"/>
                </a:tc>
                <a:tc>
                  <a:txBody>
                    <a:bodyPr/>
                    <a:lstStyle/>
                    <a:p>
                      <a:r>
                        <a:rPr lang="en-US" sz="2400" dirty="0">
                          <a:effectLst/>
                          <a:latin typeface="Arial" panose="020B0604020202020204" pitchFamily="34" charset="0"/>
                          <a:cs typeface="Arial" panose="020B0604020202020204" pitchFamily="34" charset="0"/>
                        </a:rPr>
                        <a:t>80mg</a:t>
                      </a:r>
                    </a:p>
                  </a:txBody>
                  <a:tcPr marL="63500" marR="63500" marT="63500" marB="63500" anchor="ctr"/>
                </a:tc>
                <a:tc vMerge="1">
                  <a:txBody>
                    <a:bodyPr/>
                    <a:lstStyle/>
                    <a:p>
                      <a:endParaRPr lang="en-US"/>
                    </a:p>
                  </a:txBody>
                  <a:tcPr/>
                </a:tc>
                <a:extLst>
                  <a:ext uri="{0D108BD9-81ED-4DB2-BD59-A6C34878D82A}">
                    <a16:rowId xmlns:a16="http://schemas.microsoft.com/office/drawing/2014/main" val="887000118"/>
                  </a:ext>
                </a:extLst>
              </a:tr>
            </a:tbl>
          </a:graphicData>
        </a:graphic>
      </p:graphicFrame>
    </p:spTree>
    <p:extLst>
      <p:ext uri="{BB962C8B-B14F-4D97-AF65-F5344CB8AC3E}">
        <p14:creationId xmlns:p14="http://schemas.microsoft.com/office/powerpoint/2010/main" val="333707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p:txBody>
          <a:bodyPr>
            <a:normAutofit fontScale="92500" lnSpcReduction="10000"/>
          </a:bodyPr>
          <a:lstStyle/>
          <a:p>
            <a:pPr algn="just">
              <a:buFont typeface="Wingdings" panose="05000000000000000000" pitchFamily="2" charset="2"/>
              <a:buChar char="Ø"/>
            </a:pPr>
            <a:r>
              <a:rPr lang="vi-VN" b="1" dirty="0">
                <a:solidFill>
                  <a:srgbClr val="FF0000"/>
                </a:solidFill>
              </a:rPr>
              <a:t>Chẹn kênh calci (CCB): </a:t>
            </a:r>
          </a:p>
          <a:p>
            <a:pPr algn="just"/>
            <a:r>
              <a:rPr lang="vi-VN" dirty="0"/>
              <a:t>Bao gồm </a:t>
            </a:r>
            <a:r>
              <a:rPr lang="vi-VN" b="1" dirty="0"/>
              <a:t>Dihydropyridin (DHP) </a:t>
            </a:r>
            <a:r>
              <a:rPr lang="vi-VN" dirty="0"/>
              <a:t>và Non - Dihydropyridin. </a:t>
            </a:r>
          </a:p>
          <a:p>
            <a:pPr algn="just"/>
            <a:r>
              <a:rPr lang="vi-VN" dirty="0">
                <a:solidFill>
                  <a:srgbClr val="FF0000"/>
                </a:solidFill>
              </a:rPr>
              <a:t>Cơ chế TD</a:t>
            </a:r>
            <a:r>
              <a:rPr lang="vi-VN" dirty="0"/>
              <a:t>: Chẹn kênh calci typ L trên tế bào cơ trơn thành mạch và cơ tim. </a:t>
            </a:r>
          </a:p>
          <a:p>
            <a:pPr algn="just"/>
            <a:r>
              <a:rPr lang="vi-VN" dirty="0">
                <a:solidFill>
                  <a:srgbClr val="FF0000"/>
                </a:solidFill>
              </a:rPr>
              <a:t>Chỉ định</a:t>
            </a:r>
            <a:r>
              <a:rPr lang="vi-VN" dirty="0"/>
              <a:t>: THA; CĐTN ổn định hoặc Prinzmetal; Loạn nhịp nhanh (Non - DHP) </a:t>
            </a:r>
          </a:p>
          <a:p>
            <a:pPr algn="just"/>
            <a:r>
              <a:rPr lang="vi-VN" dirty="0">
                <a:solidFill>
                  <a:srgbClr val="FF0000"/>
                </a:solidFill>
              </a:rPr>
              <a:t>Chống chỉ định</a:t>
            </a:r>
            <a:r>
              <a:rPr lang="vi-VN" dirty="0"/>
              <a:t>: Tụt HA, suy tim nặng, suy tim sau NMCT. </a:t>
            </a:r>
          </a:p>
          <a:p>
            <a:pPr algn="just"/>
            <a:r>
              <a:rPr lang="vi-VN" dirty="0">
                <a:solidFill>
                  <a:srgbClr val="FF0000"/>
                </a:solidFill>
              </a:rPr>
              <a:t>TDKMM</a:t>
            </a:r>
            <a:r>
              <a:rPr lang="vi-VN" dirty="0"/>
              <a:t>: Với DHP: Mạch nhanh, suy tim, loạn nhịp, tụt HA, phù ngoại vi, RLTH</a:t>
            </a:r>
            <a:endParaRPr lang="en-US" dirty="0"/>
          </a:p>
        </p:txBody>
      </p:sp>
    </p:spTree>
    <p:extLst>
      <p:ext uri="{BB962C8B-B14F-4D97-AF65-F5344CB8AC3E}">
        <p14:creationId xmlns:p14="http://schemas.microsoft.com/office/powerpoint/2010/main" val="3596757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628650" y="1690689"/>
            <a:ext cx="7886700" cy="4351338"/>
          </a:xfrm>
        </p:spPr>
        <p:txBody>
          <a:bodyPr>
            <a:normAutofit/>
          </a:bodyPr>
          <a:lstStyle/>
          <a:p>
            <a:pPr algn="just">
              <a:buFont typeface="Wingdings" panose="05000000000000000000" pitchFamily="2" charset="2"/>
              <a:buChar char="Ø"/>
            </a:pPr>
            <a:r>
              <a:rPr lang="vi-VN" b="1" dirty="0">
                <a:solidFill>
                  <a:srgbClr val="FF0000"/>
                </a:solidFill>
              </a:rPr>
              <a:t>Chẹn kênh calci (CCB): </a:t>
            </a:r>
          </a:p>
        </p:txBody>
      </p:sp>
      <p:graphicFrame>
        <p:nvGraphicFramePr>
          <p:cNvPr id="5" name="Table 7">
            <a:extLst>
              <a:ext uri="{FF2B5EF4-FFF2-40B4-BE49-F238E27FC236}">
                <a16:creationId xmlns:a16="http://schemas.microsoft.com/office/drawing/2014/main" id="{F457DE47-0FA8-4791-AC60-23AFB1761BE0}"/>
              </a:ext>
            </a:extLst>
          </p:cNvPr>
          <p:cNvGraphicFramePr>
            <a:graphicFrameLocks noGrp="1"/>
          </p:cNvGraphicFramePr>
          <p:nvPr>
            <p:extLst>
              <p:ext uri="{D42A27DB-BD31-4B8C-83A1-F6EECF244321}">
                <p14:modId xmlns:p14="http://schemas.microsoft.com/office/powerpoint/2010/main" val="432148418"/>
              </p:ext>
            </p:extLst>
          </p:nvPr>
        </p:nvGraphicFramePr>
        <p:xfrm>
          <a:off x="12700" y="2628900"/>
          <a:ext cx="9131300" cy="3302000"/>
        </p:xfrm>
        <a:graphic>
          <a:graphicData uri="http://schemas.openxmlformats.org/drawingml/2006/table">
            <a:tbl>
              <a:tblPr firstRow="1" bandRow="1">
                <a:tableStyleId>{5C22544A-7EE6-4342-B048-85BDC9FD1C3A}</a:tableStyleId>
              </a:tblPr>
              <a:tblGrid>
                <a:gridCol w="2099297">
                  <a:extLst>
                    <a:ext uri="{9D8B030D-6E8A-4147-A177-3AD203B41FA5}">
                      <a16:colId xmlns:a16="http://schemas.microsoft.com/office/drawing/2014/main" val="3058710043"/>
                    </a:ext>
                  </a:extLst>
                </a:gridCol>
                <a:gridCol w="1355103">
                  <a:extLst>
                    <a:ext uri="{9D8B030D-6E8A-4147-A177-3AD203B41FA5}">
                      <a16:colId xmlns:a16="http://schemas.microsoft.com/office/drawing/2014/main" val="3691139230"/>
                    </a:ext>
                  </a:extLst>
                </a:gridCol>
                <a:gridCol w="1803400">
                  <a:extLst>
                    <a:ext uri="{9D8B030D-6E8A-4147-A177-3AD203B41FA5}">
                      <a16:colId xmlns:a16="http://schemas.microsoft.com/office/drawing/2014/main" val="1755945452"/>
                    </a:ext>
                  </a:extLst>
                </a:gridCol>
                <a:gridCol w="3873500">
                  <a:extLst>
                    <a:ext uri="{9D8B030D-6E8A-4147-A177-3AD203B41FA5}">
                      <a16:colId xmlns:a16="http://schemas.microsoft.com/office/drawing/2014/main" val="3529919048"/>
                    </a:ext>
                  </a:extLst>
                </a:gridCol>
              </a:tblGrid>
              <a:tr h="1266752">
                <a:tc>
                  <a:txBody>
                    <a:bodyPr/>
                    <a:lstStyle/>
                    <a:p>
                      <a:pPr algn="ct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khởi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đầu</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err="1">
                          <a:latin typeface="Arial" panose="020B0604020202020204" pitchFamily="34" charset="0"/>
                          <a:cs typeface="Arial" panose="020B0604020202020204" pitchFamily="34" charset="0"/>
                        </a:rPr>
                        <a:t>Liều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tối</a:t>
                      </a:r>
                      <a:r>
                        <a:rPr lang="en-US" sz="2400" dirty="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a:t>
                      </a:r>
                      <a:r>
                        <a:rPr lang="en-US" sz="2400" dirty="0" err="1">
                          <a:latin typeface="Arial" panose="020B0604020202020204" pitchFamily="34" charset="0"/>
                          <a:cs typeface="Arial" panose="020B0604020202020204" pitchFamily="34" charset="0"/>
                        </a:rPr>
                        <a:t>duy</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trì</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L</a:t>
                      </a:r>
                      <a:r>
                        <a:rPr lang="vi-VN" sz="2400" dirty="0">
                          <a:latin typeface="Arial" panose="020B0604020202020204" pitchFamily="34" charset="0"/>
                          <a:cs typeface="Arial" panose="020B0604020202020204" pitchFamily="34" charset="0"/>
                        </a:rPr>
                        <a:t>ư</a:t>
                      </a:r>
                      <a:r>
                        <a:rPr lang="en-US" sz="2400" dirty="0">
                          <a:latin typeface="Arial" panose="020B0604020202020204" pitchFamily="34" charset="0"/>
                          <a:cs typeface="Arial" panose="020B0604020202020204" pitchFamily="34" charset="0"/>
                        </a:rPr>
                        <a:t>u ý</a:t>
                      </a:r>
                    </a:p>
                  </a:txBody>
                  <a:tcPr/>
                </a:tc>
                <a:extLst>
                  <a:ext uri="{0D108BD9-81ED-4DB2-BD59-A6C34878D82A}">
                    <a16:rowId xmlns:a16="http://schemas.microsoft.com/office/drawing/2014/main" val="230549584"/>
                  </a:ext>
                </a:extLst>
              </a:tr>
              <a:tr h="667156">
                <a:tc>
                  <a:txBody>
                    <a:bodyPr/>
                    <a:lstStyle/>
                    <a:p>
                      <a:r>
                        <a:rPr lang="en-US" sz="2400" dirty="0" err="1">
                          <a:effectLst/>
                          <a:latin typeface="Arial" panose="020B0604020202020204" pitchFamily="34" charset="0"/>
                          <a:cs typeface="Arial" panose="020B0604020202020204" pitchFamily="34" charset="0"/>
                        </a:rPr>
                        <a:t>Amlodipin</a:t>
                      </a:r>
                      <a:endParaRPr lang="en-US" sz="2400" dirty="0">
                        <a:effectLst/>
                        <a:latin typeface="Arial" panose="020B0604020202020204" pitchFamily="34" charset="0"/>
                        <a:cs typeface="Arial" panose="020B0604020202020204" pitchFamily="34" charset="0"/>
                      </a:endParaRP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5mg</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5 – 10mg</a:t>
                      </a:r>
                    </a:p>
                  </a:txBody>
                  <a:tcPr marL="63500" marR="63500" marT="63500" marB="63500" anchor="ctr"/>
                </a:tc>
                <a:tc rowSpan="2">
                  <a:txBody>
                    <a:bodyPr/>
                    <a:lstStyle/>
                    <a:p>
                      <a:r>
                        <a:rPr lang="en-US" sz="2400" dirty="0" err="1">
                          <a:effectLst/>
                          <a:latin typeface="Arial" panose="020B0604020202020204" pitchFamily="34" charset="0"/>
                          <a:cs typeface="Arial" panose="020B0604020202020204" pitchFamily="34" charset="0"/>
                        </a:rPr>
                        <a:t>Một</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số</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tác</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dụng</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phụ</a:t>
                      </a:r>
                      <a:r>
                        <a:rPr lang="en-US" sz="2400" dirty="0">
                          <a:effectLst/>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2400" dirty="0" err="1">
                          <a:effectLst/>
                          <a:latin typeface="Arial" panose="020B0604020202020204" pitchFamily="34" charset="0"/>
                          <a:cs typeface="Arial" panose="020B0604020202020204" pitchFamily="34" charset="0"/>
                        </a:rPr>
                        <a:t>Phù</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nề</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mắt</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cá</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chân</a:t>
                      </a:r>
                      <a:endParaRPr lang="en-US" sz="2400" dirty="0">
                        <a:effectLs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err="1">
                          <a:effectLst/>
                          <a:latin typeface="Arial" panose="020B0604020202020204" pitchFamily="34" charset="0"/>
                          <a:cs typeface="Arial" panose="020B0604020202020204" pitchFamily="34" charset="0"/>
                        </a:rPr>
                        <a:t>Đỏ</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mặt</a:t>
                      </a:r>
                      <a:endParaRPr lang="en-US" sz="2400" dirty="0">
                        <a:effectLs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err="1">
                          <a:effectLst/>
                          <a:latin typeface="Arial" panose="020B0604020202020204" pitchFamily="34" charset="0"/>
                          <a:cs typeface="Arial" panose="020B0604020202020204" pitchFamily="34" charset="0"/>
                        </a:rPr>
                        <a:t>Đánh</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trống</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ngực</a:t>
                      </a:r>
                      <a:endParaRPr lang="en-US" sz="2400" dirty="0">
                        <a:effectLs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err="1">
                          <a:effectLst/>
                          <a:latin typeface="Arial" panose="020B0604020202020204" pitchFamily="34" charset="0"/>
                          <a:cs typeface="Arial" panose="020B0604020202020204" pitchFamily="34" charset="0"/>
                        </a:rPr>
                        <a:t>Nhịp</a:t>
                      </a:r>
                      <a:r>
                        <a:rPr lang="en-US" sz="2400" dirty="0">
                          <a:effectLst/>
                          <a:latin typeface="Arial" panose="020B0604020202020204" pitchFamily="34" charset="0"/>
                          <a:cs typeface="Arial" panose="020B0604020202020204" pitchFamily="34" charset="0"/>
                        </a:rPr>
                        <a:t> </a:t>
                      </a:r>
                      <a:r>
                        <a:rPr lang="en-US" sz="2400" dirty="0" err="1">
                          <a:effectLst/>
                          <a:latin typeface="Arial" panose="020B0604020202020204" pitchFamily="34" charset="0"/>
                          <a:cs typeface="Arial" panose="020B0604020202020204" pitchFamily="34" charset="0"/>
                        </a:rPr>
                        <a:t>nhanh</a:t>
                      </a:r>
                      <a:endParaRPr lang="en-US" sz="2400" dirty="0">
                        <a:effectLst/>
                        <a:latin typeface="Arial" panose="020B0604020202020204" pitchFamily="34" charset="0"/>
                        <a:cs typeface="Arial" panose="020B0604020202020204" pitchFamily="34" charset="0"/>
                      </a:endParaRPr>
                    </a:p>
                  </a:txBody>
                  <a:tcPr marL="63500" marR="63500" marT="63500" marB="63500" anchor="ctr"/>
                </a:tc>
                <a:extLst>
                  <a:ext uri="{0D108BD9-81ED-4DB2-BD59-A6C34878D82A}">
                    <a16:rowId xmlns:a16="http://schemas.microsoft.com/office/drawing/2014/main" val="3192007616"/>
                  </a:ext>
                </a:extLst>
              </a:tr>
              <a:tr h="1368092">
                <a:tc>
                  <a:txBody>
                    <a:bodyPr/>
                    <a:lstStyle/>
                    <a:p>
                      <a:r>
                        <a:rPr lang="en-US" sz="2400" dirty="0" err="1">
                          <a:effectLst/>
                          <a:latin typeface="Arial" panose="020B0604020202020204" pitchFamily="34" charset="0"/>
                          <a:cs typeface="Arial" panose="020B0604020202020204" pitchFamily="34" charset="0"/>
                        </a:rPr>
                        <a:t>Nifedipin</a:t>
                      </a:r>
                      <a:r>
                        <a:rPr lang="en-US" sz="2400" dirty="0">
                          <a:effectLst/>
                          <a:latin typeface="Arial" panose="020B0604020202020204" pitchFamily="34" charset="0"/>
                          <a:cs typeface="Arial" panose="020B0604020202020204" pitchFamily="34" charset="0"/>
                        </a:rPr>
                        <a:t> Retard</a:t>
                      </a:r>
                    </a:p>
                  </a:txBody>
                  <a:tcPr marL="63500" marR="63500" marT="63500" marB="63500" anchor="ctr"/>
                </a:tc>
                <a:tc>
                  <a:txBody>
                    <a:bodyPr/>
                    <a:lstStyle/>
                    <a:p>
                      <a:r>
                        <a:rPr lang="en-US" sz="2400">
                          <a:effectLst/>
                          <a:latin typeface="Arial" panose="020B0604020202020204" pitchFamily="34" charset="0"/>
                          <a:cs typeface="Arial" panose="020B0604020202020204" pitchFamily="34" charset="0"/>
                        </a:rPr>
                        <a:t>10mg</a:t>
                      </a:r>
                    </a:p>
                  </a:txBody>
                  <a:tcPr marL="63500" marR="63500" marT="63500" marB="63500" anchor="ctr"/>
                </a:tc>
                <a:tc>
                  <a:txBody>
                    <a:bodyPr/>
                    <a:lstStyle/>
                    <a:p>
                      <a:r>
                        <a:rPr lang="en-US" sz="2400" dirty="0">
                          <a:effectLst/>
                          <a:latin typeface="Arial" panose="020B0604020202020204" pitchFamily="34" charset="0"/>
                          <a:cs typeface="Arial" panose="020B0604020202020204" pitchFamily="34" charset="0"/>
                        </a:rPr>
                        <a:t>10 – 80mg</a:t>
                      </a:r>
                    </a:p>
                  </a:txBody>
                  <a:tcPr marL="63500" marR="63500" marT="63500" marB="63500" anchor="ctr"/>
                </a:tc>
                <a:tc vMerge="1">
                  <a:txBody>
                    <a:bodyPr/>
                    <a:lstStyle/>
                    <a:p>
                      <a:endParaRPr lang="en-US"/>
                    </a:p>
                  </a:txBody>
                  <a:tcPr/>
                </a:tc>
                <a:extLst>
                  <a:ext uri="{0D108BD9-81ED-4DB2-BD59-A6C34878D82A}">
                    <a16:rowId xmlns:a16="http://schemas.microsoft.com/office/drawing/2014/main" val="887000118"/>
                  </a:ext>
                </a:extLst>
              </a:tr>
            </a:tbl>
          </a:graphicData>
        </a:graphic>
      </p:graphicFrame>
      <p:pic>
        <p:nvPicPr>
          <p:cNvPr id="6" name="Picture 5">
            <a:extLst>
              <a:ext uri="{FF2B5EF4-FFF2-40B4-BE49-F238E27FC236}">
                <a16:creationId xmlns:a16="http://schemas.microsoft.com/office/drawing/2014/main" id="{B6F0B51B-63D2-40F4-93BD-FF246DECEEBE}"/>
              </a:ext>
            </a:extLst>
          </p:cNvPr>
          <p:cNvPicPr>
            <a:picLocks noChangeAspect="1"/>
          </p:cNvPicPr>
          <p:nvPr/>
        </p:nvPicPr>
        <p:blipFill>
          <a:blip r:embed="rId2"/>
          <a:stretch>
            <a:fillRect/>
          </a:stretch>
        </p:blipFill>
        <p:spPr>
          <a:xfrm>
            <a:off x="6600826" y="1373887"/>
            <a:ext cx="2228849" cy="1255013"/>
          </a:xfrm>
          <a:prstGeom prst="rect">
            <a:avLst/>
          </a:prstGeom>
        </p:spPr>
      </p:pic>
      <p:sp>
        <p:nvSpPr>
          <p:cNvPr id="7" name="Multiplication Sign 6">
            <a:extLst>
              <a:ext uri="{FF2B5EF4-FFF2-40B4-BE49-F238E27FC236}">
                <a16:creationId xmlns:a16="http://schemas.microsoft.com/office/drawing/2014/main" id="{1252C9B0-3DEA-48A9-A465-869A0F6F25FC}"/>
              </a:ext>
            </a:extLst>
          </p:cNvPr>
          <p:cNvSpPr/>
          <p:nvPr/>
        </p:nvSpPr>
        <p:spPr>
          <a:xfrm>
            <a:off x="7273925" y="1625860"/>
            <a:ext cx="1555750" cy="114388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923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628650" y="1690689"/>
            <a:ext cx="7886700" cy="4351338"/>
          </a:xfrm>
        </p:spPr>
        <p:txBody>
          <a:bodyPr>
            <a:normAutofit fontScale="92500" lnSpcReduction="20000"/>
          </a:bodyPr>
          <a:lstStyle/>
          <a:p>
            <a:pPr algn="just">
              <a:lnSpc>
                <a:spcPct val="150000"/>
              </a:lnSpc>
              <a:spcBef>
                <a:spcPts val="0"/>
              </a:spcBef>
              <a:buFont typeface="Wingdings" panose="05000000000000000000" pitchFamily="2" charset="2"/>
              <a:buChar char="Ø"/>
            </a:pPr>
            <a:r>
              <a:rPr lang="vi-VN" b="1" dirty="0">
                <a:solidFill>
                  <a:srgbClr val="FF0000"/>
                </a:solidFill>
              </a:rPr>
              <a:t>Một số thuốc điều trị THA khác: </a:t>
            </a:r>
          </a:p>
          <a:p>
            <a:pPr algn="just">
              <a:lnSpc>
                <a:spcPct val="150000"/>
              </a:lnSpc>
              <a:spcBef>
                <a:spcPts val="0"/>
              </a:spcBef>
              <a:buFont typeface="Wingdings" panose="05000000000000000000" pitchFamily="2" charset="2"/>
              <a:buChar char="§"/>
            </a:pPr>
            <a:r>
              <a:rPr lang="vi-VN" dirty="0"/>
              <a:t>Thuốc chẹn beta giao cảm: Atenolol, carvedilol, labetalol, metoprolol, propranolol. </a:t>
            </a:r>
          </a:p>
          <a:p>
            <a:pPr algn="just">
              <a:lnSpc>
                <a:spcPct val="150000"/>
              </a:lnSpc>
              <a:spcBef>
                <a:spcPts val="0"/>
              </a:spcBef>
              <a:buFont typeface="Wingdings" panose="05000000000000000000" pitchFamily="2" charset="2"/>
              <a:buChar char="§"/>
            </a:pPr>
            <a:r>
              <a:rPr lang="vi-VN" dirty="0"/>
              <a:t>Thuốc chẹn alpha giao cảm: Prazosin, </a:t>
            </a:r>
          </a:p>
          <a:p>
            <a:pPr algn="just">
              <a:lnSpc>
                <a:spcPct val="150000"/>
              </a:lnSpc>
              <a:spcBef>
                <a:spcPts val="0"/>
              </a:spcBef>
              <a:buFont typeface="Wingdings" panose="05000000000000000000" pitchFamily="2" charset="2"/>
              <a:buChar char="§"/>
            </a:pPr>
            <a:r>
              <a:rPr lang="vi-VN" dirty="0"/>
              <a:t>Thuốc ức chế giao cảm trung ương: Alphamethyldopa, clonidin. </a:t>
            </a:r>
          </a:p>
          <a:p>
            <a:pPr algn="just">
              <a:lnSpc>
                <a:spcPct val="150000"/>
              </a:lnSpc>
              <a:spcBef>
                <a:spcPts val="0"/>
              </a:spcBef>
              <a:buFont typeface="Wingdings" panose="05000000000000000000" pitchFamily="2" charset="2"/>
              <a:buChar char="§"/>
            </a:pPr>
            <a:r>
              <a:rPr lang="vi-VN" dirty="0"/>
              <a:t>Thuốc giãn mạch: Hydralazin, minoxidin.</a:t>
            </a:r>
          </a:p>
          <a:p>
            <a:pPr algn="just">
              <a:lnSpc>
                <a:spcPct val="150000"/>
              </a:lnSpc>
              <a:spcBef>
                <a:spcPts val="0"/>
              </a:spcBef>
              <a:buFont typeface="Wingdings" panose="05000000000000000000" pitchFamily="2" charset="2"/>
              <a:buChar char="§"/>
            </a:pPr>
            <a:r>
              <a:rPr lang="vi-VN" dirty="0"/>
              <a:t>Thuốc lợi lợi tiểu lưu kali: Spironolacton</a:t>
            </a:r>
          </a:p>
        </p:txBody>
      </p:sp>
    </p:spTree>
    <p:extLst>
      <p:ext uri="{BB962C8B-B14F-4D97-AF65-F5344CB8AC3E}">
        <p14:creationId xmlns:p14="http://schemas.microsoft.com/office/powerpoint/2010/main" val="3933648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0C9F-2413-4B56-B468-F9CFDFAB6C45}"/>
              </a:ext>
            </a:extLst>
          </p:cNvPr>
          <p:cNvSpPr>
            <a:spLocks noGrp="1"/>
          </p:cNvSpPr>
          <p:nvPr>
            <p:ph type="title"/>
          </p:nvPr>
        </p:nvSpPr>
        <p:spPr/>
        <p:txBody>
          <a:bodyPr/>
          <a:lstStyle/>
          <a:p>
            <a:r>
              <a:rPr lang="en-US" dirty="0" err="1"/>
              <a:t>Tóm</a:t>
            </a:r>
            <a:r>
              <a:rPr lang="en-US" dirty="0"/>
              <a:t> </a:t>
            </a:r>
            <a:r>
              <a:rPr lang="en-US" dirty="0" err="1"/>
              <a:t>tắt</a:t>
            </a:r>
            <a:r>
              <a:rPr lang="en-US" dirty="0"/>
              <a:t> </a:t>
            </a:r>
            <a:r>
              <a:rPr lang="en-US" dirty="0" err="1"/>
              <a:t>các</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59C4DF2F-11B8-4094-A26D-AA919B4D81AE}"/>
              </a:ext>
            </a:extLst>
          </p:cNvPr>
          <p:cNvSpPr>
            <a:spLocks noGrp="1"/>
          </p:cNvSpPr>
          <p:nvPr>
            <p:ph idx="1"/>
          </p:nvPr>
        </p:nvSpPr>
        <p:spPr>
          <a:xfrm>
            <a:off x="628650" y="1571625"/>
            <a:ext cx="7886700" cy="4351338"/>
          </a:xfrm>
        </p:spPr>
        <p:txBody>
          <a:bodyPr/>
          <a:lstStyle/>
          <a:p>
            <a:r>
              <a:rPr lang="en-US" b="1" dirty="0" err="1">
                <a:solidFill>
                  <a:srgbClr val="FF0000"/>
                </a:solidFill>
              </a:rPr>
              <a:t>Chẹn</a:t>
            </a:r>
            <a:r>
              <a:rPr lang="en-US" b="1" dirty="0">
                <a:solidFill>
                  <a:srgbClr val="FF0000"/>
                </a:solidFill>
              </a:rPr>
              <a:t> beta </a:t>
            </a:r>
            <a:r>
              <a:rPr lang="en-US" b="1" dirty="0" err="1">
                <a:solidFill>
                  <a:srgbClr val="FF0000"/>
                </a:solidFill>
              </a:rPr>
              <a:t>giao</a:t>
            </a:r>
            <a:r>
              <a:rPr lang="en-US" b="1" dirty="0">
                <a:solidFill>
                  <a:srgbClr val="FF0000"/>
                </a:solidFill>
              </a:rPr>
              <a:t> </a:t>
            </a:r>
            <a:r>
              <a:rPr lang="en-US" b="1" dirty="0" err="1">
                <a:solidFill>
                  <a:srgbClr val="FF0000"/>
                </a:solidFill>
              </a:rPr>
              <a:t>cảm</a:t>
            </a:r>
            <a:endParaRPr lang="vi-VN" b="1" dirty="0">
              <a:solidFill>
                <a:srgbClr val="FF0000"/>
              </a:solidFill>
            </a:endParaRPr>
          </a:p>
          <a:p>
            <a:endParaRPr lang="en-US" dirty="0"/>
          </a:p>
        </p:txBody>
      </p:sp>
      <p:graphicFrame>
        <p:nvGraphicFramePr>
          <p:cNvPr id="7" name="Table 7">
            <a:extLst>
              <a:ext uri="{FF2B5EF4-FFF2-40B4-BE49-F238E27FC236}">
                <a16:creationId xmlns:a16="http://schemas.microsoft.com/office/drawing/2014/main" id="{B6C3A8A0-ED88-42DA-BA73-0FF8D432D1BE}"/>
              </a:ext>
            </a:extLst>
          </p:cNvPr>
          <p:cNvGraphicFramePr>
            <a:graphicFrameLocks noGrp="1"/>
          </p:cNvGraphicFramePr>
          <p:nvPr>
            <p:extLst>
              <p:ext uri="{D42A27DB-BD31-4B8C-83A1-F6EECF244321}">
                <p14:modId xmlns:p14="http://schemas.microsoft.com/office/powerpoint/2010/main" val="2271156177"/>
              </p:ext>
            </p:extLst>
          </p:nvPr>
        </p:nvGraphicFramePr>
        <p:xfrm>
          <a:off x="12700" y="2067560"/>
          <a:ext cx="9118600" cy="4180840"/>
        </p:xfrm>
        <a:graphic>
          <a:graphicData uri="http://schemas.openxmlformats.org/drawingml/2006/table">
            <a:tbl>
              <a:tblPr firstRow="1" bandRow="1">
                <a:tableStyleId>{5C22544A-7EE6-4342-B048-85BDC9FD1C3A}</a:tableStyleId>
              </a:tblPr>
              <a:tblGrid>
                <a:gridCol w="1684408">
                  <a:extLst>
                    <a:ext uri="{9D8B030D-6E8A-4147-A177-3AD203B41FA5}">
                      <a16:colId xmlns:a16="http://schemas.microsoft.com/office/drawing/2014/main" val="3058710043"/>
                    </a:ext>
                  </a:extLst>
                </a:gridCol>
                <a:gridCol w="1635024">
                  <a:extLst>
                    <a:ext uri="{9D8B030D-6E8A-4147-A177-3AD203B41FA5}">
                      <a16:colId xmlns:a16="http://schemas.microsoft.com/office/drawing/2014/main" val="3691139230"/>
                    </a:ext>
                  </a:extLst>
                </a:gridCol>
                <a:gridCol w="1695797">
                  <a:extLst>
                    <a:ext uri="{9D8B030D-6E8A-4147-A177-3AD203B41FA5}">
                      <a16:colId xmlns:a16="http://schemas.microsoft.com/office/drawing/2014/main" val="1755945452"/>
                    </a:ext>
                  </a:extLst>
                </a:gridCol>
                <a:gridCol w="4103371">
                  <a:extLst>
                    <a:ext uri="{9D8B030D-6E8A-4147-A177-3AD203B41FA5}">
                      <a16:colId xmlns:a16="http://schemas.microsoft.com/office/drawing/2014/main" val="3529919048"/>
                    </a:ext>
                  </a:extLst>
                </a:gridCol>
              </a:tblGrid>
              <a:tr h="370840">
                <a:tc>
                  <a:txBody>
                    <a:bodyPr/>
                    <a:lstStyle/>
                    <a:p>
                      <a:pPr algn="ct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err="1">
                          <a:latin typeface="Arial" panose="020B0604020202020204" pitchFamily="34" charset="0"/>
                          <a:cs typeface="Arial" panose="020B0604020202020204" pitchFamily="34" charset="0"/>
                        </a:rPr>
                        <a:t>Liều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khởi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đầu</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err="1">
                          <a:latin typeface="Arial" panose="020B0604020202020204" pitchFamily="34" charset="0"/>
                          <a:cs typeface="Arial" panose="020B0604020202020204" pitchFamily="34" charset="0"/>
                        </a:rPr>
                        <a:t>Liều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tối</a:t>
                      </a:r>
                      <a:r>
                        <a:rPr lang="en-US" sz="2000" dirty="0">
                          <a:latin typeface="Arial" panose="020B0604020202020204" pitchFamily="34" charset="0"/>
                          <a:cs typeface="Arial" panose="020B0604020202020204" pitchFamily="34" charset="0"/>
                        </a:rPr>
                        <a:t> </a:t>
                      </a:r>
                      <a:r>
                        <a:rPr lang="vi-VN" sz="2000" dirty="0">
                          <a:latin typeface="Arial" panose="020B0604020202020204" pitchFamily="34" charset="0"/>
                          <a:cs typeface="Arial" panose="020B0604020202020204" pitchFamily="34" charset="0"/>
                        </a:rPr>
                        <a:t>ư</a:t>
                      </a:r>
                      <a:r>
                        <a:rPr lang="en-US" sz="2000" dirty="0">
                          <a:latin typeface="Arial" panose="020B0604020202020204" pitchFamily="34" charset="0"/>
                          <a:cs typeface="Arial" panose="020B0604020202020204" pitchFamily="34" charset="0"/>
                        </a:rPr>
                        <a:t>u </a:t>
                      </a:r>
                      <a:r>
                        <a:rPr lang="en-US" sz="2000" dirty="0" err="1">
                          <a:latin typeface="Arial" panose="020B0604020202020204" pitchFamily="34" charset="0"/>
                          <a:cs typeface="Arial" panose="020B0604020202020204" pitchFamily="34" charset="0"/>
                        </a:rPr>
                        <a:t>duy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trì</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latin typeface="Arial" panose="020B0604020202020204" pitchFamily="34" charset="0"/>
                          <a:cs typeface="Arial" panose="020B0604020202020204" pitchFamily="34" charset="0"/>
                        </a:rPr>
                        <a:t>L</a:t>
                      </a:r>
                      <a:r>
                        <a:rPr lang="vi-VN" sz="2000" dirty="0">
                          <a:latin typeface="Arial" panose="020B0604020202020204" pitchFamily="34" charset="0"/>
                          <a:cs typeface="Arial" panose="020B0604020202020204" pitchFamily="34" charset="0"/>
                        </a:rPr>
                        <a:t>ư</a:t>
                      </a:r>
                      <a:r>
                        <a:rPr lang="en-US" sz="2000" dirty="0">
                          <a:latin typeface="Arial" panose="020B0604020202020204" pitchFamily="34" charset="0"/>
                          <a:cs typeface="Arial" panose="020B0604020202020204" pitchFamily="34" charset="0"/>
                        </a:rPr>
                        <a:t>u ý</a:t>
                      </a:r>
                    </a:p>
                  </a:txBody>
                  <a:tcPr/>
                </a:tc>
                <a:extLst>
                  <a:ext uri="{0D108BD9-81ED-4DB2-BD59-A6C34878D82A}">
                    <a16:rowId xmlns:a16="http://schemas.microsoft.com/office/drawing/2014/main" val="230549584"/>
                  </a:ext>
                </a:extLst>
              </a:tr>
              <a:tr h="370840">
                <a:tc>
                  <a:txBody>
                    <a:bodyPr/>
                    <a:lstStyle/>
                    <a:p>
                      <a:r>
                        <a:rPr lang="en-US" sz="2000" dirty="0">
                          <a:effectLst/>
                          <a:latin typeface="Arial" panose="020B0604020202020204" pitchFamily="34" charset="0"/>
                          <a:cs typeface="Arial" panose="020B0604020202020204" pitchFamily="34" charset="0"/>
                        </a:rPr>
                        <a:t>Atenolol</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25mg</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25 – 100mg</a:t>
                      </a:r>
                    </a:p>
                  </a:txBody>
                  <a:tcPr marL="63500" marR="63500" marT="63500" marB="63500" anchor="ctr"/>
                </a:tc>
                <a:tc rowSpan="4">
                  <a:txBody>
                    <a:bodyPr/>
                    <a:lstStyle/>
                    <a:p>
                      <a:pPr marL="342900" indent="-342900" algn="just">
                        <a:buFont typeface="Wingdings" panose="05000000000000000000" pitchFamily="2" charset="2"/>
                        <a:buChar char="§"/>
                      </a:pPr>
                      <a:r>
                        <a:rPr lang="vi-VN" sz="2000" b="1" dirty="0">
                          <a:effectLst/>
                          <a:latin typeface="Arial" panose="020B0604020202020204" pitchFamily="34" charset="0"/>
                          <a:cs typeface="Arial" panose="020B0604020202020204" pitchFamily="34" charset="0"/>
                        </a:rPr>
                        <a:t>Chống chỉ định:</a:t>
                      </a:r>
                      <a:endParaRPr lang="vi-VN" sz="2000" dirty="0">
                        <a:effectLst/>
                        <a:latin typeface="Arial" panose="020B0604020202020204" pitchFamily="34" charset="0"/>
                        <a:cs typeface="Arial" panose="020B0604020202020204" pitchFamily="34" charset="0"/>
                      </a:endParaRPr>
                    </a:p>
                    <a:p>
                      <a:pPr marL="800100" lvl="1" indent="-342900" algn="just">
                        <a:buFont typeface="Arial" panose="020B0604020202020204" pitchFamily="34" charset="0"/>
                        <a:buChar char="•"/>
                      </a:pPr>
                      <a:r>
                        <a:rPr lang="vi-VN" sz="2000" dirty="0">
                          <a:effectLst/>
                          <a:latin typeface="Arial" panose="020B0604020202020204" pitchFamily="34" charset="0"/>
                          <a:cs typeface="Arial" panose="020B0604020202020204" pitchFamily="34" charset="0"/>
                        </a:rPr>
                        <a:t>Hen cấp tính</a:t>
                      </a:r>
                    </a:p>
                    <a:p>
                      <a:pPr marL="800100" lvl="1" indent="-342900" algn="just">
                        <a:buFont typeface="Arial" panose="020B0604020202020204" pitchFamily="34" charset="0"/>
                        <a:buChar char="•"/>
                      </a:pPr>
                      <a:r>
                        <a:rPr lang="vi-VN" sz="2000" dirty="0">
                          <a:effectLst/>
                          <a:latin typeface="Arial" panose="020B0604020202020204" pitchFamily="34" charset="0"/>
                          <a:cs typeface="Arial" panose="020B0604020202020204" pitchFamily="34" charset="0"/>
                        </a:rPr>
                        <a:t>Mạch &lt; 55 lần/phút</a:t>
                      </a:r>
                    </a:p>
                    <a:p>
                      <a:pPr marL="342900" indent="-342900" algn="just">
                        <a:buFont typeface="Wingdings" panose="05000000000000000000" pitchFamily="2" charset="2"/>
                        <a:buChar char="§"/>
                      </a:pPr>
                      <a:r>
                        <a:rPr lang="vi-VN" sz="2000" dirty="0">
                          <a:effectLst/>
                          <a:latin typeface="Arial" panose="020B0604020202020204" pitchFamily="34" charset="0"/>
                          <a:cs typeface="Arial" panose="020B0604020202020204" pitchFamily="34" charset="0"/>
                        </a:rPr>
                        <a:t>Ưu tiên dùng ở phụ nữ tuổi sinh đẻ; người có tiền sử bị nhồi máu cơ tim 3 năm qua.</a:t>
                      </a:r>
                    </a:p>
                    <a:p>
                      <a:pPr marL="342900" indent="-342900" algn="just">
                        <a:buFont typeface="Wingdings" panose="05000000000000000000" pitchFamily="2" charset="2"/>
                        <a:buChar char="§"/>
                      </a:pPr>
                      <a:r>
                        <a:rPr lang="vi-VN" sz="2000" dirty="0">
                          <a:effectLst/>
                          <a:latin typeface="Arial" panose="020B0604020202020204" pitchFamily="34" charset="0"/>
                          <a:cs typeface="Arial" panose="020B0604020202020204" pitchFamily="34" charset="0"/>
                        </a:rPr>
                        <a:t>Sử dụng nếu nhóm lợi tiểu và </a:t>
                      </a:r>
                      <a:r>
                        <a:rPr lang="en-US" sz="2000" dirty="0">
                          <a:effectLst/>
                          <a:latin typeface="Arial" panose="020B0604020202020204" pitchFamily="34" charset="0"/>
                          <a:cs typeface="Arial" panose="020B0604020202020204" pitchFamily="34" charset="0"/>
                        </a:rPr>
                        <a:t>UCMC</a:t>
                      </a:r>
                      <a:r>
                        <a:rPr lang="vi-VN" sz="2000" dirty="0">
                          <a:effectLst/>
                          <a:latin typeface="Arial" panose="020B0604020202020204" pitchFamily="34" charset="0"/>
                          <a:cs typeface="Arial" panose="020B0604020202020204" pitchFamily="34" charset="0"/>
                        </a:rPr>
                        <a:t> không dung nạp.</a:t>
                      </a:r>
                    </a:p>
                    <a:p>
                      <a:pPr marL="342900" indent="-342900" algn="just">
                        <a:buFont typeface="Wingdings" panose="05000000000000000000" pitchFamily="2" charset="2"/>
                        <a:buChar char="§"/>
                      </a:pPr>
                      <a:r>
                        <a:rPr lang="vi-VN" sz="2000" dirty="0">
                          <a:effectLst/>
                          <a:latin typeface="Arial" panose="020B0604020202020204" pitchFamily="34" charset="0"/>
                          <a:cs typeface="Arial" panose="020B0604020202020204" pitchFamily="34" charset="0"/>
                        </a:rPr>
                        <a:t>Tránh dùng atenolol là thuốc hàng đầu cho THA không phức tạp ở</a:t>
                      </a:r>
                      <a:r>
                        <a:rPr lang="en-US" sz="2000" dirty="0">
                          <a:effectLst/>
                          <a:latin typeface="Arial" panose="020B0604020202020204" pitchFamily="34" charset="0"/>
                          <a:cs typeface="Arial" panose="020B0604020202020204" pitchFamily="34" charset="0"/>
                        </a:rPr>
                        <a:t> </a:t>
                      </a:r>
                      <a:r>
                        <a:rPr lang="vi-VN" sz="2000" dirty="0">
                          <a:effectLst/>
                          <a:latin typeface="Arial" panose="020B0604020202020204" pitchFamily="34" charset="0"/>
                          <a:cs typeface="Arial" panose="020B0604020202020204" pitchFamily="34" charset="0"/>
                        </a:rPr>
                        <a:t>người &gt; 60 tuổi.</a:t>
                      </a:r>
                    </a:p>
                  </a:txBody>
                  <a:tcPr marL="63500" marR="63500" marT="63500" marB="63500" anchor="ctr"/>
                </a:tc>
                <a:extLst>
                  <a:ext uri="{0D108BD9-81ED-4DB2-BD59-A6C34878D82A}">
                    <a16:rowId xmlns:a16="http://schemas.microsoft.com/office/drawing/2014/main" val="3192007616"/>
                  </a:ext>
                </a:extLst>
              </a:tr>
              <a:tr h="370840">
                <a:tc>
                  <a:txBody>
                    <a:bodyPr/>
                    <a:lstStyle/>
                    <a:p>
                      <a:r>
                        <a:rPr lang="en-US" sz="2000" dirty="0">
                          <a:effectLst/>
                          <a:latin typeface="Arial" panose="020B0604020202020204" pitchFamily="34" charset="0"/>
                          <a:cs typeface="Arial" panose="020B0604020202020204" pitchFamily="34" charset="0"/>
                        </a:rPr>
                        <a:t>Bisoprolol</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2,5mg</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2,5 – 10mg</a:t>
                      </a:r>
                    </a:p>
                  </a:txBody>
                  <a:tcPr marL="63500" marR="63500" marT="63500" marB="63500" anchor="ctr"/>
                </a:tc>
                <a:tc vMerge="1">
                  <a:txBody>
                    <a:bodyPr/>
                    <a:lstStyle/>
                    <a:p>
                      <a:endParaRPr lang="en-US"/>
                    </a:p>
                  </a:txBody>
                  <a:tcPr/>
                </a:tc>
                <a:extLst>
                  <a:ext uri="{0D108BD9-81ED-4DB2-BD59-A6C34878D82A}">
                    <a16:rowId xmlns:a16="http://schemas.microsoft.com/office/drawing/2014/main" val="887000118"/>
                  </a:ext>
                </a:extLst>
              </a:tr>
              <a:tr h="370840">
                <a:tc>
                  <a:txBody>
                    <a:bodyPr/>
                    <a:lstStyle/>
                    <a:p>
                      <a:r>
                        <a:rPr lang="en-US" sz="2000">
                          <a:effectLst/>
                          <a:latin typeface="Arial" panose="020B0604020202020204" pitchFamily="34" charset="0"/>
                          <a:cs typeface="Arial" panose="020B0604020202020204" pitchFamily="34" charset="0"/>
                        </a:rPr>
                        <a:t>Metoprolol</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50mg</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50 – 100mg</a:t>
                      </a:r>
                    </a:p>
                  </a:txBody>
                  <a:tcPr marL="63500" marR="63500" marT="63500" marB="63500" anchor="ctr"/>
                </a:tc>
                <a:tc vMerge="1">
                  <a:txBody>
                    <a:bodyPr/>
                    <a:lstStyle/>
                    <a:p>
                      <a:endParaRPr lang="en-US"/>
                    </a:p>
                  </a:txBody>
                  <a:tcPr/>
                </a:tc>
                <a:extLst>
                  <a:ext uri="{0D108BD9-81ED-4DB2-BD59-A6C34878D82A}">
                    <a16:rowId xmlns:a16="http://schemas.microsoft.com/office/drawing/2014/main" val="420230745"/>
                  </a:ext>
                </a:extLst>
              </a:tr>
              <a:tr h="370840">
                <a:tc>
                  <a:txBody>
                    <a:bodyPr/>
                    <a:lstStyle/>
                    <a:p>
                      <a:r>
                        <a:rPr lang="en-US" sz="2000">
                          <a:effectLst/>
                          <a:latin typeface="Arial" panose="020B0604020202020204" pitchFamily="34" charset="0"/>
                          <a:cs typeface="Arial" panose="020B0604020202020204" pitchFamily="34" charset="0"/>
                        </a:rPr>
                        <a:t>Acebutolol</a:t>
                      </a:r>
                    </a:p>
                  </a:txBody>
                  <a:tcPr marL="63500" marR="63500" marT="63500" marB="63500" anchor="ctr"/>
                </a:tc>
                <a:tc>
                  <a:txBody>
                    <a:bodyPr/>
                    <a:lstStyle/>
                    <a:p>
                      <a:r>
                        <a:rPr lang="en-US" sz="2000">
                          <a:effectLst/>
                          <a:latin typeface="Arial" panose="020B0604020202020204" pitchFamily="34" charset="0"/>
                          <a:cs typeface="Arial" panose="020B0604020202020204" pitchFamily="34" charset="0"/>
                        </a:rPr>
                        <a:t>200mg</a:t>
                      </a:r>
                    </a:p>
                  </a:txBody>
                  <a:tcPr marL="63500" marR="63500" marT="63500" marB="63500" anchor="ctr"/>
                </a:tc>
                <a:tc>
                  <a:txBody>
                    <a:bodyPr/>
                    <a:lstStyle/>
                    <a:p>
                      <a:r>
                        <a:rPr lang="en-US" sz="2000" dirty="0">
                          <a:effectLst/>
                          <a:latin typeface="Arial" panose="020B0604020202020204" pitchFamily="34" charset="0"/>
                          <a:cs typeface="Arial" panose="020B0604020202020204" pitchFamily="34" charset="0"/>
                        </a:rPr>
                        <a:t>200 – 800mg</a:t>
                      </a:r>
                    </a:p>
                  </a:txBody>
                  <a:tcPr marL="63500" marR="63500" marT="63500" marB="63500" anchor="ctr"/>
                </a:tc>
                <a:tc vMerge="1">
                  <a:txBody>
                    <a:bodyPr/>
                    <a:lstStyle/>
                    <a:p>
                      <a:endParaRPr lang="en-US"/>
                    </a:p>
                  </a:txBody>
                  <a:tcPr/>
                </a:tc>
                <a:extLst>
                  <a:ext uri="{0D108BD9-81ED-4DB2-BD59-A6C34878D82A}">
                    <a16:rowId xmlns:a16="http://schemas.microsoft.com/office/drawing/2014/main" val="1819940517"/>
                  </a:ext>
                </a:extLst>
              </a:tr>
            </a:tbl>
          </a:graphicData>
        </a:graphic>
      </p:graphicFrame>
    </p:spTree>
    <p:extLst>
      <p:ext uri="{BB962C8B-B14F-4D97-AF65-F5344CB8AC3E}">
        <p14:creationId xmlns:p14="http://schemas.microsoft.com/office/powerpoint/2010/main" val="3597295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0BE3-D8C8-48F0-889D-32E2AC36521E}"/>
              </a:ext>
            </a:extLst>
          </p:cNvPr>
          <p:cNvSpPr>
            <a:spLocks noGrp="1"/>
          </p:cNvSpPr>
          <p:nvPr>
            <p:ph type="title"/>
          </p:nvPr>
        </p:nvSpPr>
        <p:spPr/>
        <p:txBody>
          <a:bodyPr/>
          <a:lstStyle/>
          <a:p>
            <a:r>
              <a:rPr lang="en-US" dirty="0" err="1"/>
              <a:t>Phác</a:t>
            </a:r>
            <a:r>
              <a:rPr lang="en-US" dirty="0"/>
              <a:t> </a:t>
            </a:r>
            <a:r>
              <a:rPr lang="en-US" dirty="0" err="1"/>
              <a:t>đồ</a:t>
            </a:r>
            <a:r>
              <a:rPr lang="en-US" dirty="0"/>
              <a:t> </a:t>
            </a:r>
            <a:r>
              <a:rPr lang="en-US" dirty="0" err="1"/>
              <a:t>điều</a:t>
            </a:r>
            <a:r>
              <a:rPr lang="en-US" dirty="0"/>
              <a:t> </a:t>
            </a:r>
            <a:r>
              <a:rPr lang="en-US" dirty="0" err="1"/>
              <a:t>trị</a:t>
            </a:r>
            <a:r>
              <a:rPr lang="en-US" dirty="0"/>
              <a:t> THA </a:t>
            </a:r>
            <a:r>
              <a:rPr lang="en-US" dirty="0" err="1"/>
              <a:t>chung</a:t>
            </a:r>
            <a:endParaRPr lang="en-US" dirty="0"/>
          </a:p>
        </p:txBody>
      </p:sp>
      <p:pic>
        <p:nvPicPr>
          <p:cNvPr id="4098" name="Picture 2">
            <a:extLst>
              <a:ext uri="{FF2B5EF4-FFF2-40B4-BE49-F238E27FC236}">
                <a16:creationId xmlns:a16="http://schemas.microsoft.com/office/drawing/2014/main" id="{51729527-3165-4FE4-869F-FE8FF7EE556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4501" y="1690689"/>
            <a:ext cx="8445500" cy="45009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E8818E-45A2-4BA3-A074-99944723142C}"/>
              </a:ext>
            </a:extLst>
          </p:cNvPr>
          <p:cNvSpPr txBox="1"/>
          <p:nvPr/>
        </p:nvSpPr>
        <p:spPr>
          <a:xfrm>
            <a:off x="6451600" y="6350000"/>
            <a:ext cx="2273300" cy="400110"/>
          </a:xfrm>
          <a:prstGeom prst="rect">
            <a:avLst/>
          </a:prstGeom>
          <a:noFill/>
        </p:spPr>
        <p:txBody>
          <a:bodyPr wrap="square" rtlCol="0">
            <a:spAutoFit/>
          </a:bodyPr>
          <a:lstStyle/>
          <a:p>
            <a:r>
              <a:rPr lang="en-US" sz="2000" b="1" i="1" dirty="0"/>
              <a:t>QĐ 5904-BYT 2019</a:t>
            </a:r>
          </a:p>
        </p:txBody>
      </p:sp>
    </p:spTree>
    <p:extLst>
      <p:ext uri="{BB962C8B-B14F-4D97-AF65-F5344CB8AC3E}">
        <p14:creationId xmlns:p14="http://schemas.microsoft.com/office/powerpoint/2010/main" val="3364737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1A40-5C37-4F12-9B7B-C591C7F40D29}"/>
              </a:ext>
            </a:extLst>
          </p:cNvPr>
          <p:cNvSpPr>
            <a:spLocks noGrp="1"/>
          </p:cNvSpPr>
          <p:nvPr>
            <p:ph type="title"/>
          </p:nvPr>
        </p:nvSpPr>
        <p:spPr/>
        <p:txBody>
          <a:bodyPr/>
          <a:lstStyle/>
          <a:p>
            <a:r>
              <a:rPr lang="en-US" dirty="0" err="1"/>
              <a:t>Phác</a:t>
            </a:r>
            <a:r>
              <a:rPr lang="en-US" dirty="0"/>
              <a:t> </a:t>
            </a:r>
            <a:r>
              <a:rPr lang="en-US" dirty="0" err="1"/>
              <a:t>đồ</a:t>
            </a:r>
            <a:r>
              <a:rPr lang="en-US" dirty="0"/>
              <a:t> </a:t>
            </a:r>
            <a:r>
              <a:rPr lang="en-US" dirty="0" err="1"/>
              <a:t>điều</a:t>
            </a:r>
            <a:r>
              <a:rPr lang="en-US" dirty="0"/>
              <a:t> </a:t>
            </a:r>
            <a:r>
              <a:rPr lang="en-US" dirty="0" err="1"/>
              <a:t>trị</a:t>
            </a:r>
            <a:r>
              <a:rPr lang="en-US" dirty="0"/>
              <a:t> THA </a:t>
            </a:r>
            <a:r>
              <a:rPr lang="en-US" dirty="0" err="1"/>
              <a:t>chung</a:t>
            </a:r>
            <a:endParaRPr lang="en-US" dirty="0"/>
          </a:p>
        </p:txBody>
      </p:sp>
      <p:pic>
        <p:nvPicPr>
          <p:cNvPr id="5122" name="Picture 2">
            <a:extLst>
              <a:ext uri="{FF2B5EF4-FFF2-40B4-BE49-F238E27FC236}">
                <a16:creationId xmlns:a16="http://schemas.microsoft.com/office/drawing/2014/main" id="{5E368A77-D75B-443E-82F0-E8D1BC60DC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574228"/>
            <a:ext cx="9143999" cy="5283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447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535E-7A28-4667-9C51-47600F7025F8}"/>
              </a:ext>
            </a:extLst>
          </p:cNvPr>
          <p:cNvSpPr>
            <a:spLocks noGrp="1"/>
          </p:cNvSpPr>
          <p:nvPr>
            <p:ph type="title"/>
          </p:nvPr>
        </p:nvSpPr>
        <p:spPr/>
        <p:txBody>
          <a:bodyPr/>
          <a:lstStyle/>
          <a:p>
            <a:r>
              <a:rPr lang="en-US" dirty="0" err="1"/>
              <a:t>Phối</a:t>
            </a:r>
            <a:r>
              <a:rPr lang="en-US" dirty="0"/>
              <a:t> </a:t>
            </a:r>
            <a:r>
              <a:rPr lang="en-US" dirty="0" err="1"/>
              <a:t>hợp</a:t>
            </a:r>
            <a:r>
              <a:rPr lang="en-US" dirty="0"/>
              <a:t> </a:t>
            </a:r>
            <a:r>
              <a:rPr lang="en-US" dirty="0" err="1"/>
              <a:t>thuốc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3EE6DC28-6D2C-418D-9E79-873597F7E47C}"/>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255E0C56-1298-4F1E-AFB6-338337C0F487}"/>
              </a:ext>
            </a:extLst>
          </p:cNvPr>
          <p:cNvPicPr>
            <a:picLocks noChangeAspect="1"/>
          </p:cNvPicPr>
          <p:nvPr/>
        </p:nvPicPr>
        <p:blipFill rotWithShape="1">
          <a:blip r:embed="rId2"/>
          <a:srcRect l="9333" t="5888"/>
          <a:stretch/>
        </p:blipFill>
        <p:spPr>
          <a:xfrm>
            <a:off x="101599" y="2284420"/>
            <a:ext cx="4089401" cy="2886863"/>
          </a:xfrm>
          <a:prstGeom prst="rect">
            <a:avLst/>
          </a:prstGeom>
        </p:spPr>
      </p:pic>
      <p:pic>
        <p:nvPicPr>
          <p:cNvPr id="5" name="Picture 2" descr="Thông tin về đơn thuốc điều trị tăng huyết áp - Ung Thư Phổi">
            <a:extLst>
              <a:ext uri="{FF2B5EF4-FFF2-40B4-BE49-F238E27FC236}">
                <a16:creationId xmlns:a16="http://schemas.microsoft.com/office/drawing/2014/main" id="{847111DD-9A3C-4732-B368-72CD3CBED7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25" t="16595" r="7485"/>
          <a:stretch/>
        </p:blipFill>
        <p:spPr bwMode="auto">
          <a:xfrm>
            <a:off x="4191000" y="2167870"/>
            <a:ext cx="4953000" cy="36941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2296E2-E926-479B-AB54-5D9992919CDB}"/>
              </a:ext>
            </a:extLst>
          </p:cNvPr>
          <p:cNvSpPr txBox="1"/>
          <p:nvPr/>
        </p:nvSpPr>
        <p:spPr>
          <a:xfrm>
            <a:off x="5994400" y="6324600"/>
            <a:ext cx="2520950" cy="400110"/>
          </a:xfrm>
          <a:prstGeom prst="rect">
            <a:avLst/>
          </a:prstGeom>
          <a:noFill/>
        </p:spPr>
        <p:txBody>
          <a:bodyPr wrap="square" rtlCol="0">
            <a:spAutoFit/>
          </a:bodyPr>
          <a:lstStyle/>
          <a:p>
            <a:r>
              <a:rPr lang="en-US" sz="2000" b="1" i="1" dirty="0"/>
              <a:t>QĐ 3192- BYT 2010</a:t>
            </a:r>
          </a:p>
        </p:txBody>
      </p:sp>
    </p:spTree>
    <p:extLst>
      <p:ext uri="{BB962C8B-B14F-4D97-AF65-F5344CB8AC3E}">
        <p14:creationId xmlns:p14="http://schemas.microsoft.com/office/powerpoint/2010/main" val="1550816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AD9A-39CD-455B-AF0E-C2477FF6CC96}"/>
              </a:ext>
            </a:extLst>
          </p:cNvPr>
          <p:cNvSpPr>
            <a:spLocks noGrp="1"/>
          </p:cNvSpPr>
          <p:nvPr>
            <p:ph type="title"/>
          </p:nvPr>
        </p:nvSpPr>
        <p:spPr/>
        <p:txBody>
          <a:bodyPr/>
          <a:lstStyle/>
          <a:p>
            <a:r>
              <a:rPr lang="en-US" dirty="0" err="1"/>
              <a:t>Tiếp</a:t>
            </a:r>
            <a:r>
              <a:rPr lang="en-US" dirty="0"/>
              <a:t> </a:t>
            </a:r>
            <a:r>
              <a:rPr lang="en-US" dirty="0" err="1"/>
              <a:t>cận</a:t>
            </a:r>
            <a:r>
              <a:rPr lang="en-US" dirty="0"/>
              <a:t> </a:t>
            </a:r>
            <a:r>
              <a:rPr lang="en-US" dirty="0" err="1"/>
              <a:t>và</a:t>
            </a:r>
            <a:r>
              <a:rPr lang="en-US" dirty="0"/>
              <a:t> </a:t>
            </a:r>
            <a:r>
              <a:rPr lang="en-US" dirty="0" err="1"/>
              <a:t>theo</a:t>
            </a:r>
            <a:r>
              <a:rPr lang="en-US" dirty="0"/>
              <a:t> </a:t>
            </a:r>
            <a:r>
              <a:rPr lang="en-US" dirty="0" err="1"/>
              <a:t>dõi</a:t>
            </a:r>
            <a:r>
              <a:rPr lang="en-US" dirty="0"/>
              <a:t> </a:t>
            </a:r>
          </a:p>
        </p:txBody>
      </p:sp>
      <p:sp>
        <p:nvSpPr>
          <p:cNvPr id="3" name="Content Placeholder 2">
            <a:extLst>
              <a:ext uri="{FF2B5EF4-FFF2-40B4-BE49-F238E27FC236}">
                <a16:creationId xmlns:a16="http://schemas.microsoft.com/office/drawing/2014/main" id="{2B62DB0A-DD34-49CC-896F-9204D5D1A0F0}"/>
              </a:ext>
            </a:extLst>
          </p:cNvPr>
          <p:cNvSpPr>
            <a:spLocks noGrp="1"/>
          </p:cNvSpPr>
          <p:nvPr>
            <p:ph idx="1"/>
          </p:nvPr>
        </p:nvSpPr>
        <p:spPr>
          <a:xfrm>
            <a:off x="165100" y="1511300"/>
            <a:ext cx="8801100" cy="5346700"/>
          </a:xfrm>
        </p:spPr>
        <p:txBody>
          <a:bodyPr>
            <a:normAutofit fontScale="85000" lnSpcReduction="10000"/>
          </a:bodyPr>
          <a:lstStyle/>
          <a:p>
            <a:pPr algn="just">
              <a:lnSpc>
                <a:spcPct val="160000"/>
              </a:lnSpc>
              <a:spcBef>
                <a:spcPts val="0"/>
              </a:spcBef>
            </a:pPr>
            <a:r>
              <a:rPr lang="vi-VN" dirty="0"/>
              <a:t>Lần đầu tiên phát hiện THA: Cần khám lâm sàng toàn diện và làm đầy đủ các xét nghiệm cơ bản (trong 3 tháng đầu).</a:t>
            </a:r>
          </a:p>
          <a:p>
            <a:pPr algn="just">
              <a:lnSpc>
                <a:spcPct val="160000"/>
              </a:lnSpc>
              <a:spcBef>
                <a:spcPts val="0"/>
              </a:spcBef>
            </a:pPr>
            <a:r>
              <a:rPr lang="vi-VN" dirty="0"/>
              <a:t>Các xét nghiệm cơ bản cần nhắc lại định kỳ mỗi 6-12 tháng 1 lần hoặc sớm hơn khi người bệnh có biểu hiệu bất thường.</a:t>
            </a:r>
          </a:p>
          <a:p>
            <a:pPr algn="just">
              <a:lnSpc>
                <a:spcPct val="160000"/>
              </a:lnSpc>
              <a:spcBef>
                <a:spcPts val="0"/>
              </a:spcBef>
            </a:pPr>
            <a:r>
              <a:rPr lang="vi-VN" dirty="0"/>
              <a:t>Theo dõi sát HA và các dấu hiệu lâm sàng trong 1 tháng đầu khi khởi trị hoặc khi thay đổi phác đồ điều trị THA. </a:t>
            </a:r>
            <a:endParaRPr lang="en-US" dirty="0"/>
          </a:p>
          <a:p>
            <a:pPr algn="just">
              <a:lnSpc>
                <a:spcPct val="160000"/>
              </a:lnSpc>
              <a:spcBef>
                <a:spcPts val="0"/>
              </a:spcBef>
            </a:pPr>
            <a:r>
              <a:rPr lang="vi-VN" dirty="0"/>
              <a:t>Khi HA ổn định (đạt HA mục tiêu và không có tác dụng phụ) thì sẽ khám và theo dõi định kỳ mỗi 1-3 tháng 1 lần.</a:t>
            </a:r>
          </a:p>
        </p:txBody>
      </p:sp>
    </p:spTree>
    <p:extLst>
      <p:ext uri="{BB962C8B-B14F-4D97-AF65-F5344CB8AC3E}">
        <p14:creationId xmlns:p14="http://schemas.microsoft.com/office/powerpoint/2010/main" val="1716856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B25A-426E-4294-885C-FF267C2FE218}"/>
              </a:ext>
            </a:extLst>
          </p:cNvPr>
          <p:cNvSpPr>
            <a:spLocks noGrp="1"/>
          </p:cNvSpPr>
          <p:nvPr>
            <p:ph type="title"/>
          </p:nvPr>
        </p:nvSpPr>
        <p:spPr/>
        <p:txBody>
          <a:bodyPr/>
          <a:lstStyle/>
          <a:p>
            <a:r>
              <a:rPr lang="en-US" dirty="0" err="1"/>
              <a:t>Tiếp</a:t>
            </a:r>
            <a:r>
              <a:rPr lang="en-US" dirty="0"/>
              <a:t> </a:t>
            </a:r>
            <a:r>
              <a:rPr lang="en-US" dirty="0" err="1"/>
              <a:t>nhận</a:t>
            </a:r>
            <a:r>
              <a:rPr lang="en-US" dirty="0"/>
              <a:t> </a:t>
            </a:r>
            <a:r>
              <a:rPr lang="en-US" dirty="0" err="1"/>
              <a:t>tại</a:t>
            </a:r>
            <a:r>
              <a:rPr lang="en-US" dirty="0"/>
              <a:t> TYT</a:t>
            </a:r>
          </a:p>
        </p:txBody>
      </p:sp>
      <p:sp>
        <p:nvSpPr>
          <p:cNvPr id="3" name="Content Placeholder 2">
            <a:extLst>
              <a:ext uri="{FF2B5EF4-FFF2-40B4-BE49-F238E27FC236}">
                <a16:creationId xmlns:a16="http://schemas.microsoft.com/office/drawing/2014/main" id="{79AD6007-05D5-4DD1-89B5-F54611BB507F}"/>
              </a:ext>
            </a:extLst>
          </p:cNvPr>
          <p:cNvSpPr>
            <a:spLocks noGrp="1"/>
          </p:cNvSpPr>
          <p:nvPr>
            <p:ph idx="1"/>
          </p:nvPr>
        </p:nvSpPr>
        <p:spPr>
          <a:xfrm>
            <a:off x="628650" y="1825625"/>
            <a:ext cx="8083550" cy="4351338"/>
          </a:xfrm>
        </p:spPr>
        <p:txBody>
          <a:bodyPr>
            <a:normAutofit/>
          </a:bodyPr>
          <a:lstStyle/>
          <a:p>
            <a:pPr marL="0" indent="0" algn="just">
              <a:lnSpc>
                <a:spcPct val="150000"/>
              </a:lnSpc>
              <a:spcBef>
                <a:spcPts val="0"/>
              </a:spcBef>
              <a:buNone/>
            </a:pPr>
            <a:r>
              <a:rPr lang="en-US" dirty="0"/>
              <a:t>1. </a:t>
            </a:r>
            <a:r>
              <a:rPr lang="en-US" dirty="0" err="1"/>
              <a:t>Những</a:t>
            </a:r>
            <a:r>
              <a:rPr lang="en-US" dirty="0"/>
              <a:t> </a:t>
            </a:r>
            <a:r>
              <a:rPr lang="en-US" dirty="0" err="1"/>
              <a:t>trường</a:t>
            </a:r>
            <a:r>
              <a:rPr lang="en-US" dirty="0"/>
              <a:t> </a:t>
            </a:r>
            <a:r>
              <a:rPr lang="en-US" dirty="0" err="1"/>
              <a:t>hợp</a:t>
            </a:r>
            <a:r>
              <a:rPr lang="en-US" dirty="0"/>
              <a:t> BN ở </a:t>
            </a:r>
            <a:r>
              <a:rPr lang="en-US" dirty="0" err="1"/>
              <a:t>tuyến</a:t>
            </a:r>
            <a:r>
              <a:rPr lang="en-US" dirty="0"/>
              <a:t> </a:t>
            </a:r>
            <a:r>
              <a:rPr lang="en-US" dirty="0" err="1"/>
              <a:t>trên</a:t>
            </a:r>
            <a:r>
              <a:rPr lang="en-US" dirty="0"/>
              <a:t> </a:t>
            </a:r>
            <a:r>
              <a:rPr lang="en-US" dirty="0" err="1"/>
              <a:t>làm</a:t>
            </a:r>
            <a:r>
              <a:rPr lang="en-US" dirty="0"/>
              <a:t> XN </a:t>
            </a:r>
            <a:r>
              <a:rPr lang="en-US" dirty="0" err="1"/>
              <a:t>mà</a:t>
            </a:r>
            <a:r>
              <a:rPr lang="en-US" dirty="0"/>
              <a:t> </a:t>
            </a:r>
            <a:r>
              <a:rPr lang="en-US" dirty="0" err="1"/>
              <a:t>không</a:t>
            </a:r>
            <a:r>
              <a:rPr lang="en-US" dirty="0"/>
              <a:t> </a:t>
            </a:r>
            <a:r>
              <a:rPr lang="en-US" dirty="0" err="1"/>
              <a:t>thấy</a:t>
            </a:r>
            <a:r>
              <a:rPr lang="en-US" dirty="0"/>
              <a:t> </a:t>
            </a:r>
            <a:r>
              <a:rPr lang="en-US" dirty="0" err="1"/>
              <a:t>bất</a:t>
            </a:r>
            <a:r>
              <a:rPr lang="en-US" dirty="0"/>
              <a:t> </a:t>
            </a:r>
            <a:r>
              <a:rPr lang="en-US" dirty="0" err="1"/>
              <a:t>thường</a:t>
            </a:r>
            <a:r>
              <a:rPr lang="en-US" dirty="0"/>
              <a:t>.</a:t>
            </a:r>
          </a:p>
          <a:p>
            <a:pPr marL="0" indent="0" algn="just">
              <a:lnSpc>
                <a:spcPct val="150000"/>
              </a:lnSpc>
              <a:spcBef>
                <a:spcPts val="0"/>
              </a:spcBef>
              <a:buNone/>
            </a:pPr>
            <a:r>
              <a:rPr lang="vi-VN" dirty="0"/>
              <a:t>2. THA đã được kiểm soát ổn định ở tuyến trên với một phác đồ hiệu quả, đạt mục tiêu điều trị THA, trên cơ sở các thuốc sẵn có tại trạm y tế xã.</a:t>
            </a:r>
            <a:endParaRPr lang="en-US" dirty="0"/>
          </a:p>
          <a:p>
            <a:endParaRPr lang="en-US" dirty="0"/>
          </a:p>
        </p:txBody>
      </p:sp>
    </p:spTree>
    <p:extLst>
      <p:ext uri="{BB962C8B-B14F-4D97-AF65-F5344CB8AC3E}">
        <p14:creationId xmlns:p14="http://schemas.microsoft.com/office/powerpoint/2010/main" val="2605203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4863A-4833-4E5C-B99C-7077195CFF71}"/>
              </a:ext>
            </a:extLst>
          </p:cNvPr>
          <p:cNvSpPr>
            <a:spLocks noGrp="1"/>
          </p:cNvSpPr>
          <p:nvPr>
            <p:ph type="title"/>
          </p:nvPr>
        </p:nvSpPr>
        <p:spPr>
          <a:xfrm>
            <a:off x="215900" y="365126"/>
            <a:ext cx="8928100" cy="1325563"/>
          </a:xfrm>
        </p:spPr>
        <p:txBody>
          <a:bodyPr/>
          <a:lstStyle/>
          <a:p>
            <a:r>
              <a:rPr lang="en-US" dirty="0" err="1"/>
              <a:t>Khi</a:t>
            </a:r>
            <a:r>
              <a:rPr lang="en-US" dirty="0"/>
              <a:t> </a:t>
            </a:r>
            <a:r>
              <a:rPr lang="en-US" dirty="0" err="1"/>
              <a:t>nào</a:t>
            </a:r>
            <a:r>
              <a:rPr lang="en-US" dirty="0"/>
              <a:t> </a:t>
            </a:r>
            <a:r>
              <a:rPr lang="en-US" dirty="0" err="1"/>
              <a:t>cần</a:t>
            </a:r>
            <a:r>
              <a:rPr lang="en-US" dirty="0"/>
              <a:t> </a:t>
            </a:r>
            <a:r>
              <a:rPr lang="en-US" dirty="0" err="1"/>
              <a:t>chuyển</a:t>
            </a:r>
            <a:r>
              <a:rPr lang="en-US" dirty="0"/>
              <a:t> </a:t>
            </a:r>
            <a:r>
              <a:rPr lang="en-US" dirty="0" err="1"/>
              <a:t>tuyến</a:t>
            </a:r>
            <a:r>
              <a:rPr lang="en-US" dirty="0"/>
              <a:t> </a:t>
            </a:r>
            <a:r>
              <a:rPr lang="en-US" dirty="0" err="1"/>
              <a:t>điều</a:t>
            </a:r>
            <a:r>
              <a:rPr lang="en-US" dirty="0"/>
              <a:t> </a:t>
            </a:r>
            <a:r>
              <a:rPr lang="en-US" dirty="0" err="1"/>
              <a:t>trị</a:t>
            </a:r>
            <a:r>
              <a:rPr lang="en-US" dirty="0"/>
              <a:t>?</a:t>
            </a:r>
          </a:p>
        </p:txBody>
      </p:sp>
      <p:sp>
        <p:nvSpPr>
          <p:cNvPr id="3" name="Content Placeholder 2">
            <a:extLst>
              <a:ext uri="{FF2B5EF4-FFF2-40B4-BE49-F238E27FC236}">
                <a16:creationId xmlns:a16="http://schemas.microsoft.com/office/drawing/2014/main" id="{B94BB631-BD8D-40BB-BEE8-4A50BDABADAB}"/>
              </a:ext>
            </a:extLst>
          </p:cNvPr>
          <p:cNvSpPr>
            <a:spLocks noGrp="1"/>
          </p:cNvSpPr>
          <p:nvPr>
            <p:ph idx="1"/>
          </p:nvPr>
        </p:nvSpPr>
        <p:spPr>
          <a:xfrm>
            <a:off x="101600" y="1397000"/>
            <a:ext cx="9042400" cy="5461000"/>
          </a:xfrm>
        </p:spPr>
        <p:txBody>
          <a:bodyPr>
            <a:normAutofit/>
          </a:bodyPr>
          <a:lstStyle/>
          <a:p>
            <a:pPr marL="0" indent="0" algn="just">
              <a:lnSpc>
                <a:spcPct val="150000"/>
              </a:lnSpc>
              <a:spcBef>
                <a:spcPts val="0"/>
              </a:spcBef>
              <a:buNone/>
            </a:pPr>
            <a:r>
              <a:rPr lang="en-US" sz="2200" dirty="0"/>
              <a:t>1. THA ở </a:t>
            </a:r>
            <a:r>
              <a:rPr lang="en-US" sz="2200" dirty="0" err="1"/>
              <a:t>người</a:t>
            </a:r>
            <a:r>
              <a:rPr lang="en-US" sz="2200" dirty="0"/>
              <a:t> </a:t>
            </a:r>
            <a:r>
              <a:rPr lang="en-US" sz="2200" dirty="0" err="1"/>
              <a:t>trẻ</a:t>
            </a:r>
            <a:r>
              <a:rPr lang="en-US" sz="2200" dirty="0"/>
              <a:t> (≤ 40 </a:t>
            </a:r>
            <a:r>
              <a:rPr lang="en-US" sz="2200" dirty="0" err="1"/>
              <a:t>tuổi</a:t>
            </a:r>
            <a:r>
              <a:rPr lang="en-US" sz="2200" dirty="0"/>
              <a:t>), THA </a:t>
            </a:r>
            <a:r>
              <a:rPr lang="en-US" sz="2200" dirty="0" err="1"/>
              <a:t>phụ</a:t>
            </a:r>
            <a:r>
              <a:rPr lang="en-US" sz="2200" dirty="0"/>
              <a:t> </a:t>
            </a:r>
            <a:r>
              <a:rPr lang="en-US" sz="2200" dirty="0" err="1"/>
              <a:t>nữ</a:t>
            </a:r>
            <a:r>
              <a:rPr lang="en-US" sz="2200" dirty="0"/>
              <a:t> </a:t>
            </a:r>
            <a:r>
              <a:rPr lang="en-US" sz="2200" dirty="0" err="1"/>
              <a:t>có</a:t>
            </a:r>
            <a:r>
              <a:rPr lang="en-US" sz="2200" dirty="0"/>
              <a:t> </a:t>
            </a:r>
            <a:r>
              <a:rPr lang="en-US" sz="2200" dirty="0" err="1"/>
              <a:t>thai</a:t>
            </a:r>
            <a:r>
              <a:rPr lang="en-US" sz="2200" dirty="0"/>
              <a:t> </a:t>
            </a:r>
            <a:r>
              <a:rPr lang="en-US" sz="2200" dirty="0" err="1"/>
              <a:t>hoặc</a:t>
            </a:r>
            <a:r>
              <a:rPr lang="en-US" sz="2200" dirty="0"/>
              <a:t> </a:t>
            </a:r>
            <a:r>
              <a:rPr lang="en-US" sz="2200" dirty="0" err="1"/>
              <a:t>nghi</a:t>
            </a:r>
            <a:r>
              <a:rPr lang="en-US" sz="2200" dirty="0"/>
              <a:t> THA </a:t>
            </a:r>
            <a:r>
              <a:rPr lang="en-US" sz="2200" dirty="0" err="1"/>
              <a:t>thứ</a:t>
            </a:r>
            <a:r>
              <a:rPr lang="en-US" sz="2200" dirty="0"/>
              <a:t> </a:t>
            </a:r>
            <a:r>
              <a:rPr lang="en-US" sz="2200" dirty="0" err="1"/>
              <a:t>phát</a:t>
            </a:r>
            <a:r>
              <a:rPr lang="en-US" sz="2200" dirty="0"/>
              <a:t>;</a:t>
            </a:r>
          </a:p>
          <a:p>
            <a:pPr marL="0" indent="0" algn="just">
              <a:lnSpc>
                <a:spcPct val="150000"/>
              </a:lnSpc>
              <a:spcBef>
                <a:spcPts val="0"/>
              </a:spcBef>
              <a:buNone/>
            </a:pPr>
            <a:r>
              <a:rPr lang="en-US" sz="2200" dirty="0"/>
              <a:t>2. THA </a:t>
            </a:r>
            <a:r>
              <a:rPr lang="en-US" sz="2200" dirty="0" err="1"/>
              <a:t>có</a:t>
            </a:r>
            <a:r>
              <a:rPr lang="en-US" sz="2200" dirty="0"/>
              <a:t> </a:t>
            </a:r>
            <a:r>
              <a:rPr lang="en-US" sz="2200" dirty="0" err="1"/>
              <a:t>nhiều</a:t>
            </a:r>
            <a:r>
              <a:rPr lang="en-US" sz="2200" dirty="0"/>
              <a:t> </a:t>
            </a:r>
            <a:r>
              <a:rPr lang="en-US" sz="2200" dirty="0" err="1"/>
              <a:t>bệnh</a:t>
            </a:r>
            <a:r>
              <a:rPr lang="en-US" sz="2200" dirty="0"/>
              <a:t> </a:t>
            </a:r>
            <a:r>
              <a:rPr lang="en-US" sz="2200" dirty="0" err="1"/>
              <a:t>nặng</a:t>
            </a:r>
            <a:r>
              <a:rPr lang="en-US" sz="2200" dirty="0"/>
              <a:t> </a:t>
            </a:r>
            <a:r>
              <a:rPr lang="en-US" sz="2200" dirty="0" err="1"/>
              <a:t>phối</a:t>
            </a:r>
            <a:r>
              <a:rPr lang="en-US" sz="2200" dirty="0"/>
              <a:t> </a:t>
            </a:r>
            <a:r>
              <a:rPr lang="en-US" sz="2200" dirty="0" err="1"/>
              <a:t>hợp</a:t>
            </a:r>
            <a:r>
              <a:rPr lang="en-US" sz="2200" dirty="0"/>
              <a:t>;</a:t>
            </a:r>
          </a:p>
          <a:p>
            <a:pPr marL="0" indent="0" algn="just">
              <a:lnSpc>
                <a:spcPct val="150000"/>
              </a:lnSpc>
              <a:spcBef>
                <a:spcPts val="0"/>
              </a:spcBef>
              <a:buNone/>
            </a:pPr>
            <a:r>
              <a:rPr lang="en-US" sz="2200" dirty="0"/>
              <a:t>3. THA </a:t>
            </a:r>
            <a:r>
              <a:rPr lang="en-US" sz="2200" dirty="0" err="1"/>
              <a:t>đang</a:t>
            </a:r>
            <a:r>
              <a:rPr lang="en-US" sz="2200" dirty="0"/>
              <a:t> </a:t>
            </a:r>
            <a:r>
              <a:rPr lang="en-US" sz="2200" dirty="0" err="1"/>
              <a:t>điều</a:t>
            </a:r>
            <a:r>
              <a:rPr lang="en-US" sz="2200" dirty="0"/>
              <a:t> </a:t>
            </a:r>
            <a:r>
              <a:rPr lang="en-US" sz="2200" dirty="0" err="1"/>
              <a:t>trị</a:t>
            </a:r>
            <a:r>
              <a:rPr lang="en-US" sz="2200" dirty="0"/>
              <a:t> </a:t>
            </a:r>
            <a:r>
              <a:rPr lang="en-US" sz="2200" dirty="0" err="1"/>
              <a:t>có</a:t>
            </a:r>
            <a:r>
              <a:rPr lang="en-US" sz="2200" dirty="0"/>
              <a:t> </a:t>
            </a:r>
            <a:r>
              <a:rPr lang="en-US" sz="2200" dirty="0" err="1"/>
              <a:t>diễn</a:t>
            </a:r>
            <a:r>
              <a:rPr lang="en-US" sz="2200" dirty="0"/>
              <a:t> </a:t>
            </a:r>
            <a:r>
              <a:rPr lang="en-US" sz="2200" dirty="0" err="1"/>
              <a:t>biến</a:t>
            </a:r>
            <a:r>
              <a:rPr lang="en-US" sz="2200" dirty="0"/>
              <a:t> </a:t>
            </a:r>
            <a:r>
              <a:rPr lang="en-US" sz="2200" dirty="0" err="1"/>
              <a:t>bất</a:t>
            </a:r>
            <a:r>
              <a:rPr lang="en-US" sz="2200" dirty="0"/>
              <a:t> </a:t>
            </a:r>
            <a:r>
              <a:rPr lang="en-US" sz="2200" dirty="0" err="1"/>
              <a:t>thường</a:t>
            </a:r>
            <a:r>
              <a:rPr lang="en-US" sz="2200" dirty="0"/>
              <a:t>, </a:t>
            </a:r>
            <a:r>
              <a:rPr lang="en-US" sz="2200" dirty="0" err="1"/>
              <a:t>không</a:t>
            </a:r>
            <a:r>
              <a:rPr lang="en-US" sz="2200" dirty="0"/>
              <a:t> </a:t>
            </a:r>
            <a:r>
              <a:rPr lang="en-US" sz="2200" dirty="0" err="1"/>
              <a:t>đạt</a:t>
            </a:r>
            <a:r>
              <a:rPr lang="en-US" sz="2200" dirty="0"/>
              <a:t> HA </a:t>
            </a:r>
            <a:r>
              <a:rPr lang="en-US" sz="2200" dirty="0" err="1"/>
              <a:t>mục</a:t>
            </a:r>
            <a:r>
              <a:rPr lang="en-US" sz="2200" dirty="0"/>
              <a:t> </a:t>
            </a:r>
            <a:r>
              <a:rPr lang="en-US" sz="2200" dirty="0" err="1"/>
              <a:t>tiêu</a:t>
            </a:r>
            <a:r>
              <a:rPr lang="en-US" sz="2200" dirty="0"/>
              <a:t> </a:t>
            </a:r>
            <a:r>
              <a:rPr lang="en-US" sz="2200" dirty="0" err="1"/>
              <a:t>dù</a:t>
            </a:r>
            <a:r>
              <a:rPr lang="en-US" sz="2200" dirty="0"/>
              <a:t> </a:t>
            </a:r>
            <a:r>
              <a:rPr lang="en-US" sz="2200" dirty="0" err="1"/>
              <a:t>điều</a:t>
            </a:r>
            <a:r>
              <a:rPr lang="en-US" sz="2200" dirty="0"/>
              <a:t> </a:t>
            </a:r>
            <a:r>
              <a:rPr lang="en-US" sz="2200" dirty="0" err="1"/>
              <a:t>trị</a:t>
            </a:r>
            <a:r>
              <a:rPr lang="en-US" sz="2200" dirty="0"/>
              <a:t> ≥ 3 </a:t>
            </a:r>
            <a:r>
              <a:rPr lang="en-US" sz="2200" dirty="0" err="1"/>
              <a:t>thuốc</a:t>
            </a:r>
            <a:r>
              <a:rPr lang="en-US" sz="2200" dirty="0"/>
              <a:t>, </a:t>
            </a:r>
            <a:r>
              <a:rPr lang="en-US" sz="2200" dirty="0" err="1"/>
              <a:t>ít</a:t>
            </a:r>
            <a:r>
              <a:rPr lang="en-US" sz="2200" dirty="0"/>
              <a:t> </a:t>
            </a:r>
            <a:r>
              <a:rPr lang="en-US" sz="2200" dirty="0" err="1"/>
              <a:t>nhất</a:t>
            </a:r>
            <a:r>
              <a:rPr lang="en-US" sz="2200" dirty="0"/>
              <a:t> 1 </a:t>
            </a:r>
            <a:r>
              <a:rPr lang="en-US" sz="2200" dirty="0" err="1"/>
              <a:t>lợi</a:t>
            </a:r>
            <a:r>
              <a:rPr lang="en-US" sz="2200" dirty="0"/>
              <a:t> </a:t>
            </a:r>
            <a:r>
              <a:rPr lang="en-US" sz="2200" dirty="0" err="1"/>
              <a:t>tiểu</a:t>
            </a:r>
            <a:r>
              <a:rPr lang="en-US" sz="2200" dirty="0"/>
              <a:t> </a:t>
            </a:r>
            <a:r>
              <a:rPr lang="en-US" sz="2200" dirty="0" err="1"/>
              <a:t>hoặc</a:t>
            </a:r>
            <a:r>
              <a:rPr lang="en-US" sz="2200" dirty="0"/>
              <a:t> </a:t>
            </a:r>
            <a:r>
              <a:rPr lang="en-US" sz="2200" dirty="0" err="1"/>
              <a:t>không</a:t>
            </a:r>
            <a:r>
              <a:rPr lang="en-US" sz="2200" dirty="0"/>
              <a:t> dung </a:t>
            </a:r>
            <a:r>
              <a:rPr lang="en-US" sz="2200" dirty="0" err="1"/>
              <a:t>nạp</a:t>
            </a:r>
            <a:r>
              <a:rPr lang="en-US" sz="2200" dirty="0"/>
              <a:t> </a:t>
            </a:r>
            <a:r>
              <a:rPr lang="en-US" sz="2200" dirty="0" err="1"/>
              <a:t>thuốc</a:t>
            </a:r>
            <a:endParaRPr lang="en-US" sz="2200" dirty="0"/>
          </a:p>
          <a:p>
            <a:pPr marL="0" indent="0" algn="just">
              <a:lnSpc>
                <a:spcPct val="150000"/>
              </a:lnSpc>
              <a:spcBef>
                <a:spcPts val="0"/>
              </a:spcBef>
              <a:buNone/>
            </a:pPr>
            <a:r>
              <a:rPr lang="en-US" sz="2200" dirty="0"/>
              <a:t>4. THA </a:t>
            </a:r>
            <a:r>
              <a:rPr lang="en-US" sz="2200" dirty="0" err="1"/>
              <a:t>nghi</a:t>
            </a:r>
            <a:r>
              <a:rPr lang="en-US" sz="2200" dirty="0"/>
              <a:t> </a:t>
            </a:r>
            <a:r>
              <a:rPr lang="en-US" sz="2200" dirty="0" err="1"/>
              <a:t>ngờ</a:t>
            </a:r>
            <a:r>
              <a:rPr lang="en-US" sz="2200" dirty="0"/>
              <a:t> </a:t>
            </a:r>
            <a:r>
              <a:rPr lang="en-US" sz="2200" dirty="0" err="1"/>
              <a:t>hoặc</a:t>
            </a:r>
            <a:r>
              <a:rPr lang="en-US" sz="2200" dirty="0"/>
              <a:t> </a:t>
            </a:r>
            <a:r>
              <a:rPr lang="en-US" sz="2200" dirty="0" err="1"/>
              <a:t>đã</a:t>
            </a:r>
            <a:r>
              <a:rPr lang="en-US" sz="2200" dirty="0"/>
              <a:t> </a:t>
            </a:r>
            <a:r>
              <a:rPr lang="en-US" sz="2200" dirty="0" err="1"/>
              <a:t>có</a:t>
            </a:r>
            <a:r>
              <a:rPr lang="en-US" sz="2200" dirty="0"/>
              <a:t> </a:t>
            </a:r>
            <a:r>
              <a:rPr lang="en-US" sz="2200" dirty="0" err="1"/>
              <a:t>biến</a:t>
            </a:r>
            <a:r>
              <a:rPr lang="en-US" sz="2200" dirty="0"/>
              <a:t> </a:t>
            </a:r>
            <a:r>
              <a:rPr lang="en-US" sz="2200" dirty="0" err="1"/>
              <a:t>chứng</a:t>
            </a:r>
            <a:r>
              <a:rPr lang="en-US" sz="2200" dirty="0"/>
              <a:t> </a:t>
            </a:r>
            <a:r>
              <a:rPr lang="en-US" sz="2200" dirty="0" err="1"/>
              <a:t>nặng</a:t>
            </a:r>
            <a:r>
              <a:rPr lang="en-US" sz="2200" dirty="0"/>
              <a:t> (</a:t>
            </a:r>
            <a:r>
              <a:rPr lang="en-US" sz="2200" dirty="0" err="1"/>
              <a:t>như</a:t>
            </a:r>
            <a:r>
              <a:rPr lang="en-US" sz="2200" dirty="0"/>
              <a:t> TBMMN, </a:t>
            </a:r>
            <a:r>
              <a:rPr lang="en-US" sz="2200" dirty="0" err="1"/>
              <a:t>suy</a:t>
            </a:r>
            <a:r>
              <a:rPr lang="en-US" sz="2200" dirty="0"/>
              <a:t> </a:t>
            </a:r>
            <a:r>
              <a:rPr lang="en-US" sz="2200" dirty="0" err="1"/>
              <a:t>tim</a:t>
            </a:r>
            <a:r>
              <a:rPr lang="en-US" sz="2200" dirty="0"/>
              <a:t>, </a:t>
            </a:r>
            <a:r>
              <a:rPr lang="en-US" sz="2200" dirty="0" err="1"/>
              <a:t>bệnh</a:t>
            </a:r>
            <a:r>
              <a:rPr lang="en-US" sz="2200" dirty="0"/>
              <a:t> </a:t>
            </a:r>
            <a:r>
              <a:rPr lang="en-US" sz="2200" dirty="0" err="1"/>
              <a:t>mạch</a:t>
            </a:r>
            <a:r>
              <a:rPr lang="en-US" sz="2200" dirty="0"/>
              <a:t> </a:t>
            </a:r>
            <a:r>
              <a:rPr lang="en-US" sz="2200" dirty="0" err="1"/>
              <a:t>vành</a:t>
            </a:r>
            <a:r>
              <a:rPr lang="en-US" sz="2200" dirty="0"/>
              <a:t>, </a:t>
            </a:r>
            <a:r>
              <a:rPr lang="en-US" sz="2200" dirty="0" err="1"/>
              <a:t>phình</a:t>
            </a:r>
            <a:r>
              <a:rPr lang="en-US" sz="2200" dirty="0"/>
              <a:t> </a:t>
            </a:r>
            <a:r>
              <a:rPr lang="en-US" sz="2200" dirty="0" err="1"/>
              <a:t>tách</a:t>
            </a:r>
            <a:r>
              <a:rPr lang="en-US" sz="2200" dirty="0"/>
              <a:t> ĐM </a:t>
            </a:r>
            <a:r>
              <a:rPr lang="en-US" sz="2200" dirty="0" err="1"/>
              <a:t>chủ</a:t>
            </a:r>
            <a:r>
              <a:rPr lang="en-US" sz="2200" dirty="0"/>
              <a:t>, </a:t>
            </a:r>
            <a:r>
              <a:rPr lang="en-US" sz="2200" dirty="0" err="1"/>
              <a:t>suy</a:t>
            </a:r>
            <a:r>
              <a:rPr lang="en-US" sz="2200" dirty="0"/>
              <a:t> </a:t>
            </a:r>
            <a:r>
              <a:rPr lang="en-US" sz="2200" dirty="0" err="1"/>
              <a:t>thận</a:t>
            </a:r>
            <a:r>
              <a:rPr lang="en-US" sz="2200" dirty="0"/>
              <a:t>, </a:t>
            </a:r>
            <a:r>
              <a:rPr lang="en-US" sz="2200" dirty="0" err="1"/>
              <a:t>tiền</a:t>
            </a:r>
            <a:r>
              <a:rPr lang="en-US" sz="2200" dirty="0"/>
              <a:t> </a:t>
            </a:r>
            <a:r>
              <a:rPr lang="en-US" sz="2200" dirty="0" err="1"/>
              <a:t>sản</a:t>
            </a:r>
            <a:r>
              <a:rPr lang="en-US" sz="2200" dirty="0"/>
              <a:t> </a:t>
            </a:r>
            <a:r>
              <a:rPr lang="en-US" sz="2200" dirty="0" err="1"/>
              <a:t>giật</a:t>
            </a:r>
            <a:r>
              <a:rPr lang="en-US" sz="2200" dirty="0"/>
              <a:t>...);</a:t>
            </a:r>
          </a:p>
          <a:p>
            <a:pPr marL="0" indent="0" algn="just">
              <a:lnSpc>
                <a:spcPct val="150000"/>
              </a:lnSpc>
              <a:spcBef>
                <a:spcPts val="0"/>
              </a:spcBef>
              <a:buNone/>
            </a:pPr>
            <a:r>
              <a:rPr lang="en-US" sz="2200" dirty="0"/>
              <a:t>5. </a:t>
            </a:r>
            <a:r>
              <a:rPr lang="en-US" sz="2200" dirty="0" err="1"/>
              <a:t>Khi</a:t>
            </a:r>
            <a:r>
              <a:rPr lang="en-US" sz="2200" dirty="0"/>
              <a:t> </a:t>
            </a:r>
            <a:r>
              <a:rPr lang="en-US" sz="2200" dirty="0" err="1"/>
              <a:t>cần</a:t>
            </a:r>
            <a:r>
              <a:rPr lang="en-US" sz="2200" dirty="0"/>
              <a:t> </a:t>
            </a:r>
            <a:r>
              <a:rPr lang="en-US" sz="2200" dirty="0" err="1"/>
              <a:t>làm</a:t>
            </a:r>
            <a:r>
              <a:rPr lang="en-US" sz="2200" dirty="0"/>
              <a:t> XN </a:t>
            </a:r>
            <a:r>
              <a:rPr lang="en-US" sz="2200" dirty="0" err="1"/>
              <a:t>cho</a:t>
            </a:r>
            <a:r>
              <a:rPr lang="en-US" sz="2200" dirty="0"/>
              <a:t> </a:t>
            </a:r>
            <a:r>
              <a:rPr lang="en-US" sz="2200" dirty="0" err="1"/>
              <a:t>lần</a:t>
            </a:r>
            <a:r>
              <a:rPr lang="en-US" sz="2200" dirty="0"/>
              <a:t> </a:t>
            </a:r>
            <a:r>
              <a:rPr lang="en-US" sz="2200" dirty="0" err="1"/>
              <a:t>đầu</a:t>
            </a:r>
            <a:r>
              <a:rPr lang="en-US" sz="2200" dirty="0"/>
              <a:t> </a:t>
            </a:r>
            <a:r>
              <a:rPr lang="en-US" sz="2200" dirty="0" err="1"/>
              <a:t>tiên</a:t>
            </a:r>
            <a:r>
              <a:rPr lang="en-US" sz="2200" dirty="0"/>
              <a:t> </a:t>
            </a:r>
            <a:r>
              <a:rPr lang="en-US" sz="2200" dirty="0" err="1"/>
              <a:t>phát</a:t>
            </a:r>
            <a:r>
              <a:rPr lang="en-US" sz="2200" dirty="0"/>
              <a:t> </a:t>
            </a:r>
            <a:r>
              <a:rPr lang="en-US" sz="2200" dirty="0" err="1"/>
              <a:t>hiện</a:t>
            </a:r>
            <a:r>
              <a:rPr lang="en-US" sz="2200" dirty="0"/>
              <a:t> THA </a:t>
            </a:r>
            <a:r>
              <a:rPr lang="en-US" sz="2200" dirty="0" err="1"/>
              <a:t>hoặc</a:t>
            </a:r>
            <a:r>
              <a:rPr lang="en-US" sz="2200" dirty="0"/>
              <a:t> </a:t>
            </a:r>
            <a:r>
              <a:rPr lang="en-US" sz="2200" dirty="0" err="1"/>
              <a:t>khám</a:t>
            </a:r>
            <a:r>
              <a:rPr lang="en-US" sz="2200" dirty="0"/>
              <a:t> </a:t>
            </a:r>
            <a:r>
              <a:rPr lang="en-US" sz="2200" dirty="0" err="1"/>
              <a:t>định</a:t>
            </a:r>
            <a:r>
              <a:rPr lang="en-US" sz="2200" dirty="0"/>
              <a:t> </a:t>
            </a:r>
            <a:r>
              <a:rPr lang="en-US" sz="2200" dirty="0" err="1"/>
              <a:t>kỳ</a:t>
            </a:r>
            <a:r>
              <a:rPr lang="en-US" sz="2200" dirty="0"/>
              <a:t> 6-12 </a:t>
            </a:r>
            <a:r>
              <a:rPr lang="en-US" sz="2200" dirty="0" err="1"/>
              <a:t>tháng</a:t>
            </a:r>
            <a:r>
              <a:rPr lang="en-US" sz="2200" dirty="0"/>
              <a:t> (</a:t>
            </a:r>
            <a:r>
              <a:rPr lang="en-US" sz="2200" dirty="0" err="1"/>
              <a:t>nếu</a:t>
            </a:r>
            <a:r>
              <a:rPr lang="en-US" sz="2200" dirty="0"/>
              <a:t> </a:t>
            </a:r>
            <a:r>
              <a:rPr lang="en-US" sz="2200" dirty="0" err="1"/>
              <a:t>trạm</a:t>
            </a:r>
            <a:r>
              <a:rPr lang="en-US" sz="2200" dirty="0"/>
              <a:t> y </a:t>
            </a:r>
            <a:r>
              <a:rPr lang="en-US" sz="2200" dirty="0" err="1"/>
              <a:t>tế</a:t>
            </a:r>
            <a:r>
              <a:rPr lang="en-US" sz="2200" dirty="0"/>
              <a:t> </a:t>
            </a:r>
            <a:r>
              <a:rPr lang="en-US" sz="2200" dirty="0" err="1"/>
              <a:t>chưa</a:t>
            </a:r>
            <a:r>
              <a:rPr lang="en-US" sz="2200" dirty="0"/>
              <a:t> </a:t>
            </a:r>
            <a:r>
              <a:rPr lang="en-US" sz="2200" dirty="0" err="1"/>
              <a:t>làm</a:t>
            </a:r>
            <a:r>
              <a:rPr lang="en-US" sz="2200" dirty="0"/>
              <a:t> </a:t>
            </a:r>
            <a:r>
              <a:rPr lang="en-US" sz="2200" dirty="0" err="1"/>
              <a:t>được</a:t>
            </a:r>
            <a:r>
              <a:rPr lang="en-US" sz="2200" dirty="0"/>
              <a:t> </a:t>
            </a:r>
            <a:r>
              <a:rPr lang="en-US" sz="2200" dirty="0" err="1"/>
              <a:t>đủ</a:t>
            </a:r>
            <a:r>
              <a:rPr lang="en-US" sz="2200" dirty="0"/>
              <a:t> XN </a:t>
            </a:r>
            <a:r>
              <a:rPr lang="en-US" sz="2200" dirty="0" err="1"/>
              <a:t>cơ</a:t>
            </a:r>
            <a:r>
              <a:rPr lang="en-US" sz="2200" dirty="0"/>
              <a:t> </a:t>
            </a:r>
            <a:r>
              <a:rPr lang="en-US" sz="2200" dirty="0" err="1"/>
              <a:t>bản</a:t>
            </a:r>
            <a:r>
              <a:rPr lang="en-US" sz="2200" dirty="0"/>
              <a:t>).</a:t>
            </a:r>
          </a:p>
        </p:txBody>
      </p:sp>
    </p:spTree>
    <p:extLst>
      <p:ext uri="{BB962C8B-B14F-4D97-AF65-F5344CB8AC3E}">
        <p14:creationId xmlns:p14="http://schemas.microsoft.com/office/powerpoint/2010/main" val="688836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4823-CAED-4483-ADB8-E7D70305A963}"/>
              </a:ext>
            </a:extLst>
          </p:cNvPr>
          <p:cNvSpPr>
            <a:spLocks noGrp="1"/>
          </p:cNvSpPr>
          <p:nvPr>
            <p:ph type="title"/>
          </p:nvPr>
        </p:nvSpPr>
        <p:spPr/>
        <p:txBody>
          <a:bodyPr/>
          <a:lstStyle/>
          <a:p>
            <a:r>
              <a:rPr lang="en-US" dirty="0" err="1"/>
              <a:t>Xử</a:t>
            </a:r>
            <a:r>
              <a:rPr lang="en-US" dirty="0"/>
              <a:t> </a:t>
            </a:r>
            <a:r>
              <a:rPr lang="en-US" dirty="0" err="1"/>
              <a:t>trí</a:t>
            </a:r>
            <a:r>
              <a:rPr lang="en-US" dirty="0"/>
              <a:t> </a:t>
            </a:r>
            <a:r>
              <a:rPr lang="en-US" dirty="0" err="1"/>
              <a:t>cấp</a:t>
            </a:r>
            <a:r>
              <a:rPr lang="en-US" dirty="0"/>
              <a:t> </a:t>
            </a:r>
            <a:r>
              <a:rPr lang="en-US" dirty="0" err="1"/>
              <a:t>cứu</a:t>
            </a:r>
            <a:r>
              <a:rPr lang="en-US" dirty="0"/>
              <a:t> THA</a:t>
            </a:r>
          </a:p>
        </p:txBody>
      </p:sp>
      <p:sp>
        <p:nvSpPr>
          <p:cNvPr id="3" name="Content Placeholder 2">
            <a:extLst>
              <a:ext uri="{FF2B5EF4-FFF2-40B4-BE49-F238E27FC236}">
                <a16:creationId xmlns:a16="http://schemas.microsoft.com/office/drawing/2014/main" id="{1449DF45-9CD4-4552-941B-8CC47481A74A}"/>
              </a:ext>
            </a:extLst>
          </p:cNvPr>
          <p:cNvSpPr>
            <a:spLocks noGrp="1"/>
          </p:cNvSpPr>
          <p:nvPr>
            <p:ph idx="1"/>
          </p:nvPr>
        </p:nvSpPr>
        <p:spPr>
          <a:xfrm>
            <a:off x="355600" y="1690688"/>
            <a:ext cx="8458200" cy="4672011"/>
          </a:xfrm>
        </p:spPr>
        <p:txBody>
          <a:bodyPr>
            <a:normAutofit fontScale="85000" lnSpcReduction="10000"/>
          </a:bodyPr>
          <a:lstStyle/>
          <a:p>
            <a:pPr algn="just">
              <a:lnSpc>
                <a:spcPct val="160000"/>
              </a:lnSpc>
              <a:spcBef>
                <a:spcPts val="0"/>
              </a:spcBef>
            </a:pPr>
            <a:r>
              <a:rPr lang="vi-VN" dirty="0"/>
              <a:t>Khi HA ≥ 200/120 mmHg hoặc ≥180/110 mmHg có các biểu hiện như đau thắt ngực, đau đầu dữ dội, thở nhanh nông, nhìn mờ, đi tiểu giảm, buồn nôn và nôn, lơ mơ, co giật, có dấu hiệu thần kinh khu trú hoặc suy tim…</a:t>
            </a:r>
          </a:p>
          <a:p>
            <a:pPr algn="just">
              <a:lnSpc>
                <a:spcPct val="160000"/>
              </a:lnSpc>
              <a:spcBef>
                <a:spcPts val="0"/>
              </a:spcBef>
            </a:pPr>
            <a:r>
              <a:rPr lang="vi-VN" dirty="0"/>
              <a:t>Cần chuyển </a:t>
            </a:r>
            <a:r>
              <a:rPr lang="en-US" dirty="0"/>
              <a:t>BN </a:t>
            </a:r>
            <a:r>
              <a:rPr lang="vi-VN" dirty="0"/>
              <a:t>khẩn cấp tới bệnh viện tuyến trên</a:t>
            </a:r>
          </a:p>
          <a:p>
            <a:pPr algn="just">
              <a:lnSpc>
                <a:spcPct val="160000"/>
              </a:lnSpc>
              <a:spcBef>
                <a:spcPts val="0"/>
              </a:spcBef>
            </a:pPr>
            <a:r>
              <a:rPr lang="vi-VN" dirty="0"/>
              <a:t>Dùng </a:t>
            </a:r>
            <a:r>
              <a:rPr lang="vi-VN" dirty="0">
                <a:solidFill>
                  <a:srgbClr val="FF0000"/>
                </a:solidFill>
              </a:rPr>
              <a:t>thuốc hạ áp có sẵn </a:t>
            </a:r>
            <a:r>
              <a:rPr lang="vi-VN" dirty="0"/>
              <a:t>tại trạm y tế nếu không có </a:t>
            </a:r>
            <a:r>
              <a:rPr lang="en-US" dirty="0"/>
              <a:t>CCĐ.</a:t>
            </a:r>
          </a:p>
          <a:p>
            <a:pPr algn="just">
              <a:lnSpc>
                <a:spcPct val="160000"/>
              </a:lnSpc>
              <a:spcBef>
                <a:spcPts val="0"/>
              </a:spcBef>
            </a:pPr>
            <a:r>
              <a:rPr lang="vi-VN" dirty="0">
                <a:solidFill>
                  <a:srgbClr val="FF0000"/>
                </a:solidFill>
              </a:rPr>
              <a:t>Tránh dùng nifedipine loại tác dụng nhanh </a:t>
            </a:r>
            <a:r>
              <a:rPr lang="vi-VN" dirty="0"/>
              <a:t>(uống hoặc ngậm dưới lưỡi) vì tác dụng hạ HA mạnh, khó kiểm soát.</a:t>
            </a:r>
          </a:p>
          <a:p>
            <a:pPr algn="just">
              <a:lnSpc>
                <a:spcPct val="160000"/>
              </a:lnSpc>
              <a:spcBef>
                <a:spcPts val="0"/>
              </a:spcBef>
            </a:pPr>
            <a:endParaRPr lang="vi-VN" dirty="0"/>
          </a:p>
          <a:p>
            <a:pPr algn="just">
              <a:lnSpc>
                <a:spcPct val="160000"/>
              </a:lnSpc>
              <a:spcBef>
                <a:spcPts val="0"/>
              </a:spcBef>
            </a:pPr>
            <a:endParaRPr lang="en-US" dirty="0"/>
          </a:p>
        </p:txBody>
      </p:sp>
    </p:spTree>
    <p:extLst>
      <p:ext uri="{BB962C8B-B14F-4D97-AF65-F5344CB8AC3E}">
        <p14:creationId xmlns:p14="http://schemas.microsoft.com/office/powerpoint/2010/main" val="3904771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89253-9D09-4F1D-8955-764E74DAABD7}"/>
              </a:ext>
            </a:extLst>
          </p:cNvPr>
          <p:cNvSpPr>
            <a:spLocks noGrp="1"/>
          </p:cNvSpPr>
          <p:nvPr>
            <p:ph type="title"/>
          </p:nvPr>
        </p:nvSpPr>
        <p:spPr/>
        <p:txBody>
          <a:bodyPr/>
          <a:lstStyle/>
          <a:p>
            <a:r>
              <a:rPr lang="en-US" dirty="0" err="1"/>
              <a:t>Xử</a:t>
            </a:r>
            <a:r>
              <a:rPr lang="en-US" dirty="0"/>
              <a:t> </a:t>
            </a:r>
            <a:r>
              <a:rPr lang="en-US" dirty="0" err="1"/>
              <a:t>trí</a:t>
            </a:r>
            <a:r>
              <a:rPr lang="en-US" dirty="0"/>
              <a:t> </a:t>
            </a:r>
            <a:r>
              <a:rPr lang="en-US" dirty="0" err="1"/>
              <a:t>cấp</a:t>
            </a:r>
            <a:r>
              <a:rPr lang="en-US" dirty="0"/>
              <a:t> </a:t>
            </a:r>
            <a:r>
              <a:rPr lang="en-US" dirty="0" err="1"/>
              <a:t>cứu</a:t>
            </a:r>
            <a:r>
              <a:rPr lang="en-US" dirty="0"/>
              <a:t> THA</a:t>
            </a:r>
          </a:p>
        </p:txBody>
      </p:sp>
      <p:sp>
        <p:nvSpPr>
          <p:cNvPr id="3" name="Content Placeholder 2">
            <a:extLst>
              <a:ext uri="{FF2B5EF4-FFF2-40B4-BE49-F238E27FC236}">
                <a16:creationId xmlns:a16="http://schemas.microsoft.com/office/drawing/2014/main" id="{6C919427-9E20-4DC5-BC9E-977E18774BAF}"/>
              </a:ext>
            </a:extLst>
          </p:cNvPr>
          <p:cNvSpPr>
            <a:spLocks noGrp="1"/>
          </p:cNvSpPr>
          <p:nvPr>
            <p:ph idx="1"/>
          </p:nvPr>
        </p:nvSpPr>
        <p:spPr>
          <a:xfrm>
            <a:off x="88900" y="1825624"/>
            <a:ext cx="8915400" cy="4511675"/>
          </a:xfrm>
        </p:spPr>
        <p:txBody>
          <a:bodyPr>
            <a:normAutofit fontScale="85000" lnSpcReduction="10000"/>
          </a:bodyPr>
          <a:lstStyle/>
          <a:p>
            <a:pPr>
              <a:lnSpc>
                <a:spcPct val="150000"/>
              </a:lnSpc>
              <a:buFont typeface="Wingdings" panose="05000000000000000000" pitchFamily="2" charset="2"/>
              <a:buChar char="Ø"/>
            </a:pPr>
            <a:r>
              <a:rPr lang="en-US" dirty="0">
                <a:solidFill>
                  <a:srgbClr val="FF0000"/>
                </a:solidFill>
              </a:rPr>
              <a:t> </a:t>
            </a:r>
            <a:r>
              <a:rPr lang="vi-VN" dirty="0">
                <a:solidFill>
                  <a:srgbClr val="FF0000"/>
                </a:solidFill>
              </a:rPr>
              <a:t>Nguyên tắc điều trị tăng HA cấp cứu Theo JNC:</a:t>
            </a:r>
            <a:endParaRPr lang="en-US" dirty="0">
              <a:solidFill>
                <a:srgbClr val="FF0000"/>
              </a:solidFill>
            </a:endParaRPr>
          </a:p>
          <a:p>
            <a:pPr>
              <a:lnSpc>
                <a:spcPct val="150000"/>
              </a:lnSpc>
            </a:pPr>
            <a:r>
              <a:rPr lang="vi-VN" dirty="0"/>
              <a:t>Hạ HA ngay bằng thuốc truyền TM: nicardipine,</a:t>
            </a:r>
            <a:r>
              <a:rPr lang="en-US" dirty="0"/>
              <a:t> </a:t>
            </a:r>
            <a:r>
              <a:rPr lang="vi-VN" dirty="0"/>
              <a:t>nitroglycerin,..</a:t>
            </a:r>
            <a:endParaRPr lang="en-US" dirty="0"/>
          </a:p>
          <a:p>
            <a:pPr>
              <a:lnSpc>
                <a:spcPct val="150000"/>
              </a:lnSpc>
            </a:pPr>
            <a:r>
              <a:rPr lang="vi-VN" dirty="0"/>
              <a:t>Trong đa số trường hợp không nhất thiết phải đưa HA ngay về mức bình thường:</a:t>
            </a:r>
            <a:endParaRPr lang="en-US" dirty="0"/>
          </a:p>
          <a:p>
            <a:pPr lvl="1">
              <a:lnSpc>
                <a:spcPct val="150000"/>
              </a:lnSpc>
              <a:buFont typeface="Wingdings" panose="05000000000000000000" pitchFamily="2" charset="2"/>
              <a:buChar char="§"/>
            </a:pPr>
            <a:r>
              <a:rPr lang="vi-VN" dirty="0"/>
              <a:t>Hạ HA &lt;=25% trong vòng 1 giờ đầu</a:t>
            </a:r>
            <a:endParaRPr lang="en-US" dirty="0"/>
          </a:p>
          <a:p>
            <a:pPr lvl="1">
              <a:lnSpc>
                <a:spcPct val="150000"/>
              </a:lnSpc>
              <a:buFont typeface="Wingdings" panose="05000000000000000000" pitchFamily="2" charset="2"/>
              <a:buChar char="§"/>
            </a:pPr>
            <a:r>
              <a:rPr lang="vi-VN" dirty="0"/>
              <a:t>Nếu tình trạng bệnh nhân ổn, tiếp tục hạ HA xuống mức 160/100 mmHg trong vòng 2-6 giờ và xuống mức bình thường trong vòng 24-48 giờ.</a:t>
            </a:r>
          </a:p>
          <a:p>
            <a:pPr>
              <a:lnSpc>
                <a:spcPct val="150000"/>
              </a:lnSpc>
            </a:pPr>
            <a:endParaRPr lang="en-US" dirty="0"/>
          </a:p>
        </p:txBody>
      </p:sp>
    </p:spTree>
    <p:extLst>
      <p:ext uri="{BB962C8B-B14F-4D97-AF65-F5344CB8AC3E}">
        <p14:creationId xmlns:p14="http://schemas.microsoft.com/office/powerpoint/2010/main" val="424094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E6B88D-D2D3-0879-62AF-B49722BC2179}"/>
              </a:ext>
            </a:extLst>
          </p:cNvPr>
          <p:cNvSpPr>
            <a:spLocks noGrp="1"/>
          </p:cNvSpPr>
          <p:nvPr>
            <p:ph type="title"/>
          </p:nvPr>
        </p:nvSpPr>
        <p:spPr/>
        <p:txBody>
          <a:bodyPr>
            <a:normAutofit/>
          </a:bodyPr>
          <a:lstStyle/>
          <a:p>
            <a:pPr algn="ctr"/>
            <a:r>
              <a:rPr lang="en-US" sz="5400" b="1" dirty="0" err="1"/>
              <a:t>Điều</a:t>
            </a:r>
            <a:r>
              <a:rPr lang="en-US" sz="5400" b="1" dirty="0"/>
              <a:t> </a:t>
            </a:r>
            <a:r>
              <a:rPr lang="en-US" sz="5400" b="1" dirty="0" err="1"/>
              <a:t>trị</a:t>
            </a:r>
            <a:r>
              <a:rPr lang="en-US" sz="5400" b="1" dirty="0"/>
              <a:t> THA </a:t>
            </a:r>
            <a:r>
              <a:rPr lang="en-US" sz="5400" b="1" dirty="0" err="1"/>
              <a:t>trên</a:t>
            </a:r>
            <a:r>
              <a:rPr lang="en-US" sz="5400" b="1" dirty="0"/>
              <a:t> </a:t>
            </a:r>
            <a:r>
              <a:rPr lang="en-US" sz="5400" b="1" dirty="0" err="1"/>
              <a:t>các</a:t>
            </a:r>
            <a:r>
              <a:rPr lang="en-US" sz="5400" b="1" dirty="0"/>
              <a:t> </a:t>
            </a:r>
            <a:r>
              <a:rPr lang="en-US" sz="5400" b="1" dirty="0" err="1"/>
              <a:t>đối</a:t>
            </a:r>
            <a:r>
              <a:rPr lang="en-US" sz="5400" b="1" dirty="0"/>
              <a:t> t</a:t>
            </a:r>
            <a:r>
              <a:rPr lang="vi-VN" sz="5400" b="1" dirty="0"/>
              <a:t>ư</a:t>
            </a:r>
            <a:r>
              <a:rPr lang="en-US" sz="5400" b="1" dirty="0" err="1"/>
              <a:t>ợng</a:t>
            </a:r>
            <a:r>
              <a:rPr lang="en-US" sz="5400" b="1" dirty="0"/>
              <a:t> </a:t>
            </a:r>
            <a:r>
              <a:rPr lang="en-US" sz="5400" b="1" dirty="0" err="1"/>
              <a:t>đặc</a:t>
            </a:r>
            <a:r>
              <a:rPr lang="en-US" sz="5400" b="1" dirty="0"/>
              <a:t> </a:t>
            </a:r>
            <a:r>
              <a:rPr lang="en-US" sz="5400" b="1" dirty="0" err="1"/>
              <a:t>biệt</a:t>
            </a:r>
            <a:endParaRPr lang="en-US" sz="5400" b="1" dirty="0"/>
          </a:p>
        </p:txBody>
      </p:sp>
      <p:sp>
        <p:nvSpPr>
          <p:cNvPr id="5" name="Text Placeholder 4">
            <a:extLst>
              <a:ext uri="{FF2B5EF4-FFF2-40B4-BE49-F238E27FC236}">
                <a16:creationId xmlns:a16="http://schemas.microsoft.com/office/drawing/2014/main" id="{439EC2FC-1B50-2B91-8502-9683627D694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6548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6E4E-629B-4568-B459-5F41CDA4B9CB}"/>
              </a:ext>
            </a:extLst>
          </p:cNvPr>
          <p:cNvSpPr>
            <a:spLocks noGrp="1"/>
          </p:cNvSpPr>
          <p:nvPr>
            <p:ph type="title"/>
          </p:nvPr>
        </p:nvSpPr>
        <p:spPr/>
        <p:txBody>
          <a:bodyPr/>
          <a:lstStyle/>
          <a:p>
            <a:r>
              <a:rPr lang="en-US" dirty="0" err="1"/>
              <a:t>Phụ</a:t>
            </a:r>
            <a:r>
              <a:rPr lang="en-US" dirty="0"/>
              <a:t> </a:t>
            </a:r>
            <a:r>
              <a:rPr lang="en-US" dirty="0" err="1"/>
              <a:t>nữ</a:t>
            </a:r>
            <a:r>
              <a:rPr lang="en-US" dirty="0"/>
              <a:t> </a:t>
            </a:r>
            <a:r>
              <a:rPr lang="en-US" dirty="0" err="1"/>
              <a:t>có</a:t>
            </a:r>
            <a:r>
              <a:rPr lang="en-US" dirty="0"/>
              <a:t> </a:t>
            </a:r>
            <a:r>
              <a:rPr lang="en-US" dirty="0" err="1"/>
              <a:t>thai</a:t>
            </a:r>
            <a:endParaRPr lang="en-US" dirty="0"/>
          </a:p>
        </p:txBody>
      </p:sp>
      <p:sp>
        <p:nvSpPr>
          <p:cNvPr id="6" name="Content Placeholder 5">
            <a:extLst>
              <a:ext uri="{FF2B5EF4-FFF2-40B4-BE49-F238E27FC236}">
                <a16:creationId xmlns:a16="http://schemas.microsoft.com/office/drawing/2014/main" id="{08754170-BB30-45EA-96D5-92F2AC61AFF6}"/>
              </a:ext>
            </a:extLst>
          </p:cNvPr>
          <p:cNvSpPr>
            <a:spLocks noGrp="1"/>
          </p:cNvSpPr>
          <p:nvPr>
            <p:ph idx="1"/>
          </p:nvPr>
        </p:nvSpPr>
        <p:spPr>
          <a:xfrm>
            <a:off x="520700" y="1825624"/>
            <a:ext cx="8242300" cy="4473576"/>
          </a:xfrm>
        </p:spPr>
        <p:txBody>
          <a:bodyPr>
            <a:normAutofit fontScale="92500" lnSpcReduction="20000"/>
          </a:bodyPr>
          <a:lstStyle/>
          <a:p>
            <a:pPr algn="just">
              <a:lnSpc>
                <a:spcPct val="130000"/>
              </a:lnSpc>
              <a:spcBef>
                <a:spcPts val="0"/>
              </a:spcBef>
            </a:pPr>
            <a:r>
              <a:rPr lang="vi-VN" dirty="0">
                <a:solidFill>
                  <a:srgbClr val="FF0000"/>
                </a:solidFill>
              </a:rPr>
              <a:t>Định nghĩa: </a:t>
            </a:r>
            <a:r>
              <a:rPr lang="vi-VN" dirty="0"/>
              <a:t>HATT ≥ 140 mmHg và/hoặc HATTr ≥ 90 mmHg tại</a:t>
            </a:r>
            <a:r>
              <a:rPr lang="en-US" dirty="0"/>
              <a:t> </a:t>
            </a:r>
            <a:r>
              <a:rPr lang="vi-VN" dirty="0"/>
              <a:t>tuần thứ 20 hoặc trước đó hoặc đang điều trị thuốc THA (NICE 2011). </a:t>
            </a:r>
          </a:p>
          <a:p>
            <a:pPr algn="just">
              <a:lnSpc>
                <a:spcPct val="130000"/>
              </a:lnSpc>
              <a:spcBef>
                <a:spcPts val="0"/>
              </a:spcBef>
            </a:pPr>
            <a:r>
              <a:rPr lang="vi-VN" dirty="0">
                <a:solidFill>
                  <a:srgbClr val="FF0000"/>
                </a:solidFill>
              </a:rPr>
              <a:t>Cần xếp loại: </a:t>
            </a:r>
            <a:r>
              <a:rPr lang="vi-VN" dirty="0"/>
              <a:t>Tiền sản giật – sản giật, THA thai kỳ, THA mạn tính (tiên phát, thứ phát, áo choàng trắng), tiền sản giật trên nền THA mạn tính.</a:t>
            </a:r>
          </a:p>
          <a:p>
            <a:pPr algn="just">
              <a:lnSpc>
                <a:spcPct val="130000"/>
              </a:lnSpc>
              <a:spcBef>
                <a:spcPts val="0"/>
              </a:spcBef>
            </a:pPr>
            <a:r>
              <a:rPr lang="vi-VN" dirty="0">
                <a:solidFill>
                  <a:srgbClr val="FF0000"/>
                </a:solidFill>
              </a:rPr>
              <a:t>Điều trị: </a:t>
            </a:r>
            <a:r>
              <a:rPr lang="vi-VN" dirty="0"/>
              <a:t>Cân nhắc lợi ích nguy cơ khi HA: 140/90 tới 149/99 mmHg, trên mức này: Bắt buộc điều trị</a:t>
            </a:r>
          </a:p>
          <a:p>
            <a:pPr algn="just">
              <a:lnSpc>
                <a:spcPct val="130000"/>
              </a:lnSpc>
              <a:spcBef>
                <a:spcPts val="0"/>
              </a:spcBef>
            </a:pPr>
            <a:r>
              <a:rPr lang="vi-VN" dirty="0">
                <a:solidFill>
                  <a:srgbClr val="FF0000"/>
                </a:solidFill>
              </a:rPr>
              <a:t>Mục tiêu điều trị: </a:t>
            </a:r>
            <a:r>
              <a:rPr lang="vi-VN" dirty="0"/>
              <a:t>HATT &lt; 150 mmHg, HATTr: 80 - 100 mmHg, không nên duy trì dưới 80 mmHg.</a:t>
            </a:r>
            <a:endParaRPr lang="en-US" dirty="0"/>
          </a:p>
        </p:txBody>
      </p:sp>
    </p:spTree>
    <p:extLst>
      <p:ext uri="{BB962C8B-B14F-4D97-AF65-F5344CB8AC3E}">
        <p14:creationId xmlns:p14="http://schemas.microsoft.com/office/powerpoint/2010/main" val="271967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6E4E-629B-4568-B459-5F41CDA4B9CB}"/>
              </a:ext>
            </a:extLst>
          </p:cNvPr>
          <p:cNvSpPr>
            <a:spLocks noGrp="1"/>
          </p:cNvSpPr>
          <p:nvPr>
            <p:ph type="title"/>
          </p:nvPr>
        </p:nvSpPr>
        <p:spPr/>
        <p:txBody>
          <a:bodyPr/>
          <a:lstStyle/>
          <a:p>
            <a:r>
              <a:rPr lang="en-US" dirty="0" err="1"/>
              <a:t>Phụ</a:t>
            </a:r>
            <a:r>
              <a:rPr lang="en-US" dirty="0"/>
              <a:t> </a:t>
            </a:r>
            <a:r>
              <a:rPr lang="en-US" dirty="0" err="1"/>
              <a:t>nữ</a:t>
            </a:r>
            <a:r>
              <a:rPr lang="en-US" dirty="0"/>
              <a:t> </a:t>
            </a:r>
            <a:r>
              <a:rPr lang="en-US" dirty="0" err="1"/>
              <a:t>có</a:t>
            </a:r>
            <a:r>
              <a:rPr lang="en-US" dirty="0"/>
              <a:t> </a:t>
            </a:r>
            <a:r>
              <a:rPr lang="en-US" dirty="0" err="1"/>
              <a:t>thai</a:t>
            </a:r>
            <a:endParaRPr lang="en-US" dirty="0"/>
          </a:p>
        </p:txBody>
      </p:sp>
      <p:pic>
        <p:nvPicPr>
          <p:cNvPr id="6" name="Content Placeholder 5">
            <a:extLst>
              <a:ext uri="{FF2B5EF4-FFF2-40B4-BE49-F238E27FC236}">
                <a16:creationId xmlns:a16="http://schemas.microsoft.com/office/drawing/2014/main" id="{5FD3D779-B10D-4CD9-89EB-FD6C389CF82C}"/>
              </a:ext>
            </a:extLst>
          </p:cNvPr>
          <p:cNvPicPr>
            <a:picLocks noGrp="1" noChangeAspect="1"/>
          </p:cNvPicPr>
          <p:nvPr>
            <p:ph idx="1"/>
          </p:nvPr>
        </p:nvPicPr>
        <p:blipFill rotWithShape="1">
          <a:blip r:embed="rId2"/>
          <a:srcRect t="14958"/>
          <a:stretch/>
        </p:blipFill>
        <p:spPr>
          <a:xfrm>
            <a:off x="0" y="1549401"/>
            <a:ext cx="9144000" cy="5308600"/>
          </a:xfrm>
          <a:prstGeom prst="rect">
            <a:avLst/>
          </a:prstGeom>
        </p:spPr>
      </p:pic>
    </p:spTree>
    <p:extLst>
      <p:ext uri="{BB962C8B-B14F-4D97-AF65-F5344CB8AC3E}">
        <p14:creationId xmlns:p14="http://schemas.microsoft.com/office/powerpoint/2010/main" val="324776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F8A2-5C39-4DD5-9AC7-6894F3362F7D}"/>
              </a:ext>
            </a:extLst>
          </p:cNvPr>
          <p:cNvSpPr>
            <a:spLocks noGrp="1"/>
          </p:cNvSpPr>
          <p:nvPr>
            <p:ph type="title"/>
          </p:nvPr>
        </p:nvSpPr>
        <p:spPr/>
        <p:txBody>
          <a:bodyPr/>
          <a:lstStyle/>
          <a:p>
            <a:r>
              <a:rPr lang="en-US" dirty="0" err="1"/>
              <a:t>Phụ</a:t>
            </a:r>
            <a:r>
              <a:rPr lang="en-US" dirty="0"/>
              <a:t> </a:t>
            </a:r>
            <a:r>
              <a:rPr lang="en-US" dirty="0" err="1"/>
              <a:t>nữ</a:t>
            </a:r>
            <a:r>
              <a:rPr lang="en-US" dirty="0"/>
              <a:t> </a:t>
            </a:r>
            <a:r>
              <a:rPr lang="en-US" dirty="0" err="1"/>
              <a:t>cho</a:t>
            </a:r>
            <a:r>
              <a:rPr lang="en-US" dirty="0"/>
              <a:t> con </a:t>
            </a:r>
            <a:r>
              <a:rPr lang="en-US" dirty="0" err="1"/>
              <a:t>bú</a:t>
            </a:r>
            <a:endParaRPr lang="en-US" dirty="0"/>
          </a:p>
        </p:txBody>
      </p:sp>
      <p:sp>
        <p:nvSpPr>
          <p:cNvPr id="6" name="Content Placeholder 5">
            <a:extLst>
              <a:ext uri="{FF2B5EF4-FFF2-40B4-BE49-F238E27FC236}">
                <a16:creationId xmlns:a16="http://schemas.microsoft.com/office/drawing/2014/main" id="{8395C26E-9E97-47EC-A9C6-D86F9E977F02}"/>
              </a:ext>
            </a:extLst>
          </p:cNvPr>
          <p:cNvSpPr>
            <a:spLocks noGrp="1"/>
          </p:cNvSpPr>
          <p:nvPr>
            <p:ph idx="1"/>
          </p:nvPr>
        </p:nvSpPr>
        <p:spPr>
          <a:xfrm>
            <a:off x="431800" y="1803400"/>
            <a:ext cx="8369300" cy="4597399"/>
          </a:xfrm>
        </p:spPr>
        <p:txBody>
          <a:bodyPr>
            <a:normAutofit fontScale="85000" lnSpcReduction="10000"/>
          </a:bodyPr>
          <a:lstStyle/>
          <a:p>
            <a:pPr algn="just">
              <a:lnSpc>
                <a:spcPct val="130000"/>
              </a:lnSpc>
              <a:spcBef>
                <a:spcPts val="600"/>
              </a:spcBef>
            </a:pPr>
            <a:r>
              <a:rPr lang="vi-VN" dirty="0"/>
              <a:t>Sau khi sinh, có thể vẫn cần tiếp tục duy trì điều trị THA. </a:t>
            </a:r>
          </a:p>
          <a:p>
            <a:pPr algn="just">
              <a:lnSpc>
                <a:spcPct val="130000"/>
              </a:lnSpc>
              <a:spcBef>
                <a:spcPts val="600"/>
              </a:spcBef>
            </a:pPr>
            <a:r>
              <a:rPr lang="vi-VN" dirty="0"/>
              <a:t>Thuốc sử dụng: </a:t>
            </a:r>
          </a:p>
          <a:p>
            <a:pPr lvl="1" algn="just">
              <a:lnSpc>
                <a:spcPct val="130000"/>
              </a:lnSpc>
              <a:spcBef>
                <a:spcPts val="600"/>
              </a:spcBef>
              <a:buFont typeface="Wingdings" panose="05000000000000000000" pitchFamily="2" charset="2"/>
              <a:buChar char="§"/>
            </a:pPr>
            <a:r>
              <a:rPr lang="vi-VN" dirty="0"/>
              <a:t>Không sử dụng thuốc lợi tiểu nếu cho con bú (bài tiết vào sữa).</a:t>
            </a:r>
          </a:p>
          <a:p>
            <a:pPr lvl="1" algn="just">
              <a:lnSpc>
                <a:spcPct val="130000"/>
              </a:lnSpc>
              <a:spcBef>
                <a:spcPts val="600"/>
              </a:spcBef>
              <a:buFont typeface="Wingdings" panose="05000000000000000000" pitchFamily="2" charset="2"/>
              <a:buChar char="§"/>
            </a:pPr>
            <a:r>
              <a:rPr lang="vi-VN" dirty="0"/>
              <a:t>Một số thuốc không ảnh hưởng tới trẻ bú mẹ (</a:t>
            </a:r>
            <a:r>
              <a:rPr lang="vi-VN" dirty="0">
                <a:solidFill>
                  <a:srgbClr val="FF0000"/>
                </a:solidFill>
              </a:rPr>
              <a:t>an toàn</a:t>
            </a:r>
            <a:r>
              <a:rPr lang="vi-VN" dirty="0"/>
              <a:t>): labetalol, nifedipin, enalapril, captopril, atenolol, metoprolol. </a:t>
            </a:r>
          </a:p>
          <a:p>
            <a:pPr lvl="1" algn="just">
              <a:lnSpc>
                <a:spcPct val="130000"/>
              </a:lnSpc>
              <a:spcBef>
                <a:spcPts val="600"/>
              </a:spcBef>
              <a:buFont typeface="Wingdings" panose="05000000000000000000" pitchFamily="2" charset="2"/>
              <a:buChar char="§"/>
            </a:pPr>
            <a:r>
              <a:rPr lang="vi-VN" dirty="0"/>
              <a:t>Một số thuốc </a:t>
            </a:r>
            <a:r>
              <a:rPr lang="vi-VN" dirty="0">
                <a:solidFill>
                  <a:srgbClr val="FF0000"/>
                </a:solidFill>
              </a:rPr>
              <a:t>chưa đủ bằng chứng an toàn</a:t>
            </a:r>
            <a:r>
              <a:rPr lang="vi-VN" dirty="0"/>
              <a:t>: ARB, amlodipin, ACEI (ngoài captopril và enalapril). </a:t>
            </a:r>
          </a:p>
          <a:p>
            <a:pPr algn="just">
              <a:lnSpc>
                <a:spcPct val="130000"/>
              </a:lnSpc>
              <a:spcBef>
                <a:spcPts val="600"/>
              </a:spcBef>
            </a:pPr>
            <a:r>
              <a:rPr lang="vi-VN" dirty="0"/>
              <a:t>Cần theo dõi toàn trạng của trẻ nhỏ khi điều trị THA cho bà mẹ bằng thuốc. </a:t>
            </a:r>
          </a:p>
          <a:p>
            <a:pPr algn="just">
              <a:lnSpc>
                <a:spcPct val="130000"/>
              </a:lnSpc>
              <a:spcBef>
                <a:spcPts val="600"/>
              </a:spcBef>
            </a:pPr>
            <a:endParaRPr lang="en-US" dirty="0"/>
          </a:p>
        </p:txBody>
      </p:sp>
    </p:spTree>
    <p:extLst>
      <p:ext uri="{BB962C8B-B14F-4D97-AF65-F5344CB8AC3E}">
        <p14:creationId xmlns:p14="http://schemas.microsoft.com/office/powerpoint/2010/main" val="3819420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2484-B545-45E1-BDA3-B184A4DE40FE}"/>
              </a:ext>
            </a:extLst>
          </p:cNvPr>
          <p:cNvSpPr>
            <a:spLocks noGrp="1"/>
          </p:cNvSpPr>
          <p:nvPr>
            <p:ph type="title"/>
          </p:nvPr>
        </p:nvSpPr>
        <p:spPr/>
        <p:txBody>
          <a:bodyPr/>
          <a:lstStyle/>
          <a:p>
            <a:r>
              <a:rPr lang="en-US" dirty="0"/>
              <a:t>THA ở ng</a:t>
            </a:r>
            <a:r>
              <a:rPr lang="vi-VN" dirty="0"/>
              <a:t>ư</a:t>
            </a:r>
            <a:r>
              <a:rPr lang="en-US" dirty="0" err="1"/>
              <a:t>ời</a:t>
            </a:r>
            <a:r>
              <a:rPr lang="en-US" dirty="0"/>
              <a:t> </a:t>
            </a:r>
            <a:r>
              <a:rPr lang="en-US" dirty="0" err="1"/>
              <a:t>già</a:t>
            </a:r>
            <a:endParaRPr lang="en-US" dirty="0"/>
          </a:p>
        </p:txBody>
      </p:sp>
      <p:sp>
        <p:nvSpPr>
          <p:cNvPr id="3" name="Content Placeholder 2">
            <a:extLst>
              <a:ext uri="{FF2B5EF4-FFF2-40B4-BE49-F238E27FC236}">
                <a16:creationId xmlns:a16="http://schemas.microsoft.com/office/drawing/2014/main" id="{630E6D1D-772B-4B38-A36F-7F298F97925A}"/>
              </a:ext>
            </a:extLst>
          </p:cNvPr>
          <p:cNvSpPr>
            <a:spLocks noGrp="1"/>
          </p:cNvSpPr>
          <p:nvPr>
            <p:ph idx="1"/>
          </p:nvPr>
        </p:nvSpPr>
        <p:spPr>
          <a:xfrm>
            <a:off x="304800" y="1690689"/>
            <a:ext cx="8661400" cy="4802185"/>
          </a:xfrm>
        </p:spPr>
        <p:txBody>
          <a:bodyPr>
            <a:normAutofit fontScale="85000" lnSpcReduction="10000"/>
          </a:bodyPr>
          <a:lstStyle/>
          <a:p>
            <a:pPr algn="just">
              <a:lnSpc>
                <a:spcPct val="140000"/>
              </a:lnSpc>
              <a:spcBef>
                <a:spcPts val="0"/>
              </a:spcBef>
            </a:pPr>
            <a:r>
              <a:rPr lang="vi-VN" dirty="0"/>
              <a:t>Điều trị bằng các loại thuốc hàng đầu đều mang lại lợi ích ở người già. Với tuổi &gt; 80 có HATT ≥160: khuyến cáo giảm xuống 150 mm Hg. </a:t>
            </a:r>
          </a:p>
          <a:p>
            <a:pPr algn="just">
              <a:lnSpc>
                <a:spcPct val="140000"/>
              </a:lnSpc>
              <a:spcBef>
                <a:spcPts val="0"/>
              </a:spcBef>
            </a:pPr>
            <a:r>
              <a:rPr lang="vi-VN" dirty="0"/>
              <a:t>Thiazid, </a:t>
            </a:r>
            <a:r>
              <a:rPr lang="en-US" dirty="0" err="1"/>
              <a:t>chẹn</a:t>
            </a:r>
            <a:r>
              <a:rPr lang="en-US" dirty="0"/>
              <a:t> </a:t>
            </a:r>
            <a:r>
              <a:rPr lang="en-US" dirty="0" err="1"/>
              <a:t>calci</a:t>
            </a:r>
            <a:r>
              <a:rPr lang="vi-VN" dirty="0"/>
              <a:t> DHP là lựa chọn hàng đầu cho bệnh nhân người già có THA tâm thu đơn độc. </a:t>
            </a:r>
          </a:p>
          <a:p>
            <a:pPr algn="just">
              <a:lnSpc>
                <a:spcPct val="140000"/>
              </a:lnSpc>
              <a:spcBef>
                <a:spcPts val="0"/>
              </a:spcBef>
            </a:pPr>
            <a:r>
              <a:rPr lang="vi-VN" dirty="0"/>
              <a:t>Hạn chế sử dụng chẹn beta ở người trên 60 tuổi. </a:t>
            </a:r>
          </a:p>
          <a:p>
            <a:pPr algn="just">
              <a:lnSpc>
                <a:spcPct val="140000"/>
              </a:lnSpc>
              <a:spcBef>
                <a:spcPts val="0"/>
              </a:spcBef>
            </a:pPr>
            <a:r>
              <a:rPr lang="vi-VN" dirty="0"/>
              <a:t>Liều lượng: Nên sử dụng liều thấp nhất, tăng liều rất từ từ. </a:t>
            </a:r>
          </a:p>
          <a:p>
            <a:pPr algn="just">
              <a:lnSpc>
                <a:spcPct val="140000"/>
              </a:lnSpc>
              <a:spcBef>
                <a:spcPts val="0"/>
              </a:spcBef>
            </a:pPr>
            <a:r>
              <a:rPr lang="en-US" dirty="0" err="1"/>
              <a:t>Nếu</a:t>
            </a:r>
            <a:r>
              <a:rPr lang="vi-VN" dirty="0"/>
              <a:t> mục tiêu &lt; 120mmHg: Cần theo dõi sát vì dễ xảy ra TDKMM: Tụt HA, </a:t>
            </a:r>
            <a:r>
              <a:rPr lang="en-US" dirty="0"/>
              <a:t>RL</a:t>
            </a:r>
            <a:r>
              <a:rPr lang="vi-VN" dirty="0"/>
              <a:t> điện giải, ngất, tổn thương thận cấp.</a:t>
            </a:r>
            <a:endParaRPr lang="en-US" dirty="0"/>
          </a:p>
        </p:txBody>
      </p:sp>
    </p:spTree>
    <p:extLst>
      <p:ext uri="{BB962C8B-B14F-4D97-AF65-F5344CB8AC3E}">
        <p14:creationId xmlns:p14="http://schemas.microsoft.com/office/powerpoint/2010/main" val="2741740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76594-AF87-415F-9FC8-A09EFA9678F6}"/>
              </a:ext>
            </a:extLst>
          </p:cNvPr>
          <p:cNvSpPr>
            <a:spLocks noGrp="1"/>
          </p:cNvSpPr>
          <p:nvPr>
            <p:ph type="title"/>
          </p:nvPr>
        </p:nvSpPr>
        <p:spPr/>
        <p:txBody>
          <a:bodyPr/>
          <a:lstStyle/>
          <a:p>
            <a:r>
              <a:rPr lang="en-US" dirty="0"/>
              <a:t>THA ở BN </a:t>
            </a:r>
            <a:r>
              <a:rPr lang="en-US" dirty="0" err="1"/>
              <a:t>suy</a:t>
            </a:r>
            <a:r>
              <a:rPr lang="en-US" dirty="0"/>
              <a:t> </a:t>
            </a:r>
            <a:r>
              <a:rPr lang="en-US" dirty="0" err="1"/>
              <a:t>thận</a:t>
            </a:r>
            <a:endParaRPr lang="en-US" dirty="0"/>
          </a:p>
        </p:txBody>
      </p:sp>
      <p:sp>
        <p:nvSpPr>
          <p:cNvPr id="3" name="Content Placeholder 2">
            <a:extLst>
              <a:ext uri="{FF2B5EF4-FFF2-40B4-BE49-F238E27FC236}">
                <a16:creationId xmlns:a16="http://schemas.microsoft.com/office/drawing/2014/main" id="{A3610EFC-FD4B-4C5F-B26D-6ACFB428E79C}"/>
              </a:ext>
            </a:extLst>
          </p:cNvPr>
          <p:cNvSpPr>
            <a:spLocks noGrp="1"/>
          </p:cNvSpPr>
          <p:nvPr>
            <p:ph idx="1"/>
          </p:nvPr>
        </p:nvSpPr>
        <p:spPr>
          <a:xfrm>
            <a:off x="304800" y="1690689"/>
            <a:ext cx="8585200" cy="4976811"/>
          </a:xfrm>
        </p:spPr>
        <p:txBody>
          <a:bodyPr>
            <a:normAutofit fontScale="92500" lnSpcReduction="10000"/>
          </a:bodyPr>
          <a:lstStyle/>
          <a:p>
            <a:pPr algn="just">
              <a:lnSpc>
                <a:spcPct val="140000"/>
              </a:lnSpc>
              <a:spcBef>
                <a:spcPts val="0"/>
              </a:spcBef>
            </a:pPr>
            <a:r>
              <a:rPr lang="vi-VN" dirty="0"/>
              <a:t>Kiểm soát HA trong suy thận mạn là bắt buộc ở mọi giai đoạn. </a:t>
            </a:r>
          </a:p>
          <a:p>
            <a:pPr algn="just">
              <a:lnSpc>
                <a:spcPct val="140000"/>
              </a:lnSpc>
              <a:spcBef>
                <a:spcPts val="0"/>
              </a:spcBef>
            </a:pPr>
            <a:r>
              <a:rPr lang="vi-VN" dirty="0"/>
              <a:t>Bất kỳ thuốc đầu tay nào cũng được khuyến cáo ở BN suy thận mạn</a:t>
            </a:r>
          </a:p>
          <a:p>
            <a:pPr algn="just">
              <a:lnSpc>
                <a:spcPct val="140000"/>
              </a:lnSpc>
              <a:spcBef>
                <a:spcPts val="0"/>
              </a:spcBef>
            </a:pPr>
            <a:r>
              <a:rPr lang="vi-VN" dirty="0"/>
              <a:t>Khởi đầu điều trị khi HA dai dẳng &gt; 140/90 mmHg, đích: &lt; 140/90 mmHg</a:t>
            </a:r>
          </a:p>
          <a:p>
            <a:pPr algn="just">
              <a:lnSpc>
                <a:spcPct val="140000"/>
              </a:lnSpc>
              <a:spcBef>
                <a:spcPts val="0"/>
              </a:spcBef>
            </a:pPr>
            <a:r>
              <a:rPr lang="vi-VN" dirty="0"/>
              <a:t>Điều trị đầu tay là ACEI hoặc ARB ở BN suy thận mạn có protein niệu.</a:t>
            </a:r>
          </a:p>
          <a:p>
            <a:pPr algn="just">
              <a:lnSpc>
                <a:spcPct val="140000"/>
              </a:lnSpc>
              <a:spcBef>
                <a:spcPts val="0"/>
              </a:spcBef>
            </a:pPr>
            <a:r>
              <a:rPr lang="vi-VN" dirty="0"/>
              <a:t>Thận trọng khi sử dụng lợi tiểu kháng aldosteron</a:t>
            </a:r>
            <a:endParaRPr lang="en-US" dirty="0"/>
          </a:p>
        </p:txBody>
      </p:sp>
    </p:spTree>
    <p:extLst>
      <p:ext uri="{BB962C8B-B14F-4D97-AF65-F5344CB8AC3E}">
        <p14:creationId xmlns:p14="http://schemas.microsoft.com/office/powerpoint/2010/main" val="2923985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94CE-DB0A-4201-9989-074C1AD9D437}"/>
              </a:ext>
            </a:extLst>
          </p:cNvPr>
          <p:cNvSpPr>
            <a:spLocks noGrp="1"/>
          </p:cNvSpPr>
          <p:nvPr>
            <p:ph type="title"/>
          </p:nvPr>
        </p:nvSpPr>
        <p:spPr/>
        <p:txBody>
          <a:bodyPr/>
          <a:lstStyle/>
          <a:p>
            <a:r>
              <a:rPr lang="en-US" dirty="0" err="1"/>
              <a:t>Bệnh</a:t>
            </a:r>
            <a:r>
              <a:rPr lang="en-US" dirty="0"/>
              <a:t> </a:t>
            </a:r>
            <a:r>
              <a:rPr lang="en-US" dirty="0" err="1"/>
              <a:t>nhân</a:t>
            </a:r>
            <a:r>
              <a:rPr lang="en-US" dirty="0"/>
              <a:t> </a:t>
            </a:r>
            <a:r>
              <a:rPr lang="en-US" dirty="0" err="1"/>
              <a:t>có</a:t>
            </a:r>
            <a:r>
              <a:rPr lang="en-US" dirty="0"/>
              <a:t> </a:t>
            </a:r>
            <a:r>
              <a:rPr lang="en-US" dirty="0" err="1"/>
              <a:t>bệnh</a:t>
            </a:r>
            <a:r>
              <a:rPr lang="en-US" dirty="0"/>
              <a:t> </a:t>
            </a:r>
            <a:r>
              <a:rPr lang="en-US" dirty="0" err="1"/>
              <a:t>tim</a:t>
            </a:r>
            <a:r>
              <a:rPr lang="en-US" dirty="0"/>
              <a:t> </a:t>
            </a:r>
            <a:r>
              <a:rPr lang="en-US" dirty="0" err="1"/>
              <a:t>mạch</a:t>
            </a:r>
            <a:endParaRPr lang="en-US" dirty="0"/>
          </a:p>
        </p:txBody>
      </p:sp>
      <p:sp>
        <p:nvSpPr>
          <p:cNvPr id="3" name="Content Placeholder 2">
            <a:extLst>
              <a:ext uri="{FF2B5EF4-FFF2-40B4-BE49-F238E27FC236}">
                <a16:creationId xmlns:a16="http://schemas.microsoft.com/office/drawing/2014/main" id="{84639CB9-A624-4CE7-A085-44FDDDE5F0E4}"/>
              </a:ext>
            </a:extLst>
          </p:cNvPr>
          <p:cNvSpPr>
            <a:spLocks noGrp="1"/>
          </p:cNvSpPr>
          <p:nvPr>
            <p:ph idx="1"/>
          </p:nvPr>
        </p:nvSpPr>
        <p:spPr>
          <a:xfrm>
            <a:off x="304800" y="1587500"/>
            <a:ext cx="8572500" cy="5054600"/>
          </a:xfrm>
        </p:spPr>
        <p:txBody>
          <a:bodyPr>
            <a:normAutofit fontScale="77500" lnSpcReduction="20000"/>
          </a:bodyPr>
          <a:lstStyle/>
          <a:p>
            <a:pPr algn="just">
              <a:lnSpc>
                <a:spcPct val="120000"/>
              </a:lnSpc>
              <a:spcBef>
                <a:spcPts val="0"/>
              </a:spcBef>
              <a:buFont typeface="Wingdings" panose="05000000000000000000" pitchFamily="2" charset="2"/>
              <a:buChar char="Ø"/>
            </a:pPr>
            <a:r>
              <a:rPr lang="vi-VN" b="1" dirty="0">
                <a:solidFill>
                  <a:srgbClr val="FF0000"/>
                </a:solidFill>
              </a:rPr>
              <a:t>Suy tim mạn: </a:t>
            </a:r>
          </a:p>
          <a:p>
            <a:pPr algn="just">
              <a:lnSpc>
                <a:spcPct val="120000"/>
              </a:lnSpc>
              <a:spcBef>
                <a:spcPts val="0"/>
              </a:spcBef>
            </a:pPr>
            <a:r>
              <a:rPr lang="vi-VN" dirty="0"/>
              <a:t>Mục tiêu điều trị &lt; 140/90 mmHg (Có thể xem xét &lt; 130/80 mmHg)</a:t>
            </a:r>
          </a:p>
          <a:p>
            <a:pPr algn="just">
              <a:lnSpc>
                <a:spcPct val="120000"/>
              </a:lnSpc>
              <a:spcBef>
                <a:spcPts val="0"/>
              </a:spcBef>
            </a:pPr>
            <a:r>
              <a:rPr lang="vi-VN" dirty="0"/>
              <a:t>Cần sử dụng thuốc hạ áp chậm. </a:t>
            </a:r>
          </a:p>
          <a:p>
            <a:pPr algn="just">
              <a:lnSpc>
                <a:spcPct val="120000"/>
              </a:lnSpc>
              <a:spcBef>
                <a:spcPts val="0"/>
              </a:spcBef>
            </a:pPr>
            <a:r>
              <a:rPr lang="vi-VN" dirty="0"/>
              <a:t>Thuốc được khuyến cáo: ACEI (hoặc ARB), BB (carvedilol, metoprolol,</a:t>
            </a:r>
            <a:r>
              <a:rPr lang="en-US" dirty="0"/>
              <a:t> </a:t>
            </a:r>
            <a:r>
              <a:rPr lang="vi-VN" dirty="0"/>
              <a:t>bisoprolol, nebivolol), kháng aldosteron</a:t>
            </a:r>
          </a:p>
          <a:p>
            <a:pPr algn="just">
              <a:lnSpc>
                <a:spcPct val="120000"/>
              </a:lnSpc>
              <a:spcBef>
                <a:spcPts val="0"/>
              </a:spcBef>
              <a:buFont typeface="Wingdings" panose="05000000000000000000" pitchFamily="2" charset="2"/>
              <a:buChar char="Ø"/>
            </a:pPr>
            <a:r>
              <a:rPr lang="vi-VN" b="1" dirty="0">
                <a:solidFill>
                  <a:srgbClr val="FF0000"/>
                </a:solidFill>
              </a:rPr>
              <a:t>Bệnh lý mạch vành ổn định: </a:t>
            </a:r>
          </a:p>
          <a:p>
            <a:pPr algn="just">
              <a:lnSpc>
                <a:spcPct val="120000"/>
              </a:lnSpc>
              <a:spcBef>
                <a:spcPts val="0"/>
              </a:spcBef>
            </a:pPr>
            <a:r>
              <a:rPr lang="vi-VN" dirty="0"/>
              <a:t>Mục tiêu điều trị &lt; 140/90 mmHg (Có thể xem xét &lt; 130/80 mmHg)</a:t>
            </a:r>
          </a:p>
          <a:p>
            <a:pPr algn="just">
              <a:lnSpc>
                <a:spcPct val="120000"/>
              </a:lnSpc>
              <a:spcBef>
                <a:spcPts val="0"/>
              </a:spcBef>
            </a:pPr>
            <a:r>
              <a:rPr lang="vi-VN" dirty="0"/>
              <a:t>Thuốc khuyến cáo: BB, ACEI, thiazid. Nếu chống chỉ định BB có thể thay bằng Non - DHP (không có rối loạn chức năng thất trái). </a:t>
            </a:r>
          </a:p>
          <a:p>
            <a:pPr algn="just">
              <a:lnSpc>
                <a:spcPct val="120000"/>
              </a:lnSpc>
              <a:spcBef>
                <a:spcPts val="0"/>
              </a:spcBef>
            </a:pPr>
            <a:r>
              <a:rPr lang="vi-VN" dirty="0"/>
              <a:t>Cần chú ý trong trường hợp dùng chống đông khi THA nặng chưa kiểm soát (nguy cơ xuất huyết não).</a:t>
            </a:r>
            <a:endParaRPr lang="en-US" dirty="0"/>
          </a:p>
        </p:txBody>
      </p:sp>
    </p:spTree>
    <p:extLst>
      <p:ext uri="{BB962C8B-B14F-4D97-AF65-F5344CB8AC3E}">
        <p14:creationId xmlns:p14="http://schemas.microsoft.com/office/powerpoint/2010/main" val="3825609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92686-16F2-44E4-8E21-5BA015131175}"/>
              </a:ext>
            </a:extLst>
          </p:cNvPr>
          <p:cNvSpPr>
            <a:spLocks noGrp="1"/>
          </p:cNvSpPr>
          <p:nvPr>
            <p:ph type="title"/>
          </p:nvPr>
        </p:nvSpPr>
        <p:spPr/>
        <p:txBody>
          <a:bodyPr/>
          <a:lstStyle/>
          <a:p>
            <a:r>
              <a:rPr lang="en-US" dirty="0" err="1"/>
              <a:t>Bệnh</a:t>
            </a:r>
            <a:r>
              <a:rPr lang="en-US" dirty="0"/>
              <a:t> </a:t>
            </a:r>
            <a:r>
              <a:rPr lang="en-US" dirty="0" err="1"/>
              <a:t>nhân</a:t>
            </a:r>
            <a:r>
              <a:rPr lang="en-US" dirty="0"/>
              <a:t> </a:t>
            </a:r>
            <a:r>
              <a:rPr lang="en-US" dirty="0" err="1"/>
              <a:t>có</a:t>
            </a:r>
            <a:r>
              <a:rPr lang="en-US" dirty="0"/>
              <a:t> </a:t>
            </a:r>
            <a:r>
              <a:rPr lang="en-US" dirty="0" err="1"/>
              <a:t>bệnh</a:t>
            </a:r>
            <a:r>
              <a:rPr lang="en-US" dirty="0"/>
              <a:t> </a:t>
            </a:r>
            <a:r>
              <a:rPr lang="en-US" dirty="0" err="1"/>
              <a:t>tim</a:t>
            </a:r>
            <a:r>
              <a:rPr lang="en-US" dirty="0"/>
              <a:t> </a:t>
            </a:r>
            <a:r>
              <a:rPr lang="en-US" dirty="0" err="1"/>
              <a:t>mạch</a:t>
            </a:r>
            <a:endParaRPr lang="en-US" dirty="0"/>
          </a:p>
        </p:txBody>
      </p:sp>
      <p:sp>
        <p:nvSpPr>
          <p:cNvPr id="3" name="Content Placeholder 2">
            <a:extLst>
              <a:ext uri="{FF2B5EF4-FFF2-40B4-BE49-F238E27FC236}">
                <a16:creationId xmlns:a16="http://schemas.microsoft.com/office/drawing/2014/main" id="{B0FA4D12-0AC3-4F28-A49A-AD6C56E68926}"/>
              </a:ext>
            </a:extLst>
          </p:cNvPr>
          <p:cNvSpPr>
            <a:spLocks noGrp="1"/>
          </p:cNvSpPr>
          <p:nvPr>
            <p:ph idx="1"/>
          </p:nvPr>
        </p:nvSpPr>
        <p:spPr>
          <a:xfrm>
            <a:off x="317500" y="1690689"/>
            <a:ext cx="8559800" cy="4486274"/>
          </a:xfrm>
        </p:spPr>
        <p:txBody>
          <a:bodyPr>
            <a:normAutofit fontScale="92500" lnSpcReduction="10000"/>
          </a:bodyPr>
          <a:lstStyle/>
          <a:p>
            <a:pPr algn="just">
              <a:lnSpc>
                <a:spcPct val="150000"/>
              </a:lnSpc>
              <a:spcBef>
                <a:spcPts val="0"/>
              </a:spcBef>
              <a:buFont typeface="Wingdings" panose="05000000000000000000" pitchFamily="2" charset="2"/>
              <a:buChar char="Ø"/>
            </a:pPr>
            <a:r>
              <a:rPr lang="vi-VN" b="1" dirty="0">
                <a:solidFill>
                  <a:srgbClr val="FF0000"/>
                </a:solidFill>
              </a:rPr>
              <a:t>Hội chứng mạch vành cấp: </a:t>
            </a:r>
          </a:p>
          <a:p>
            <a:pPr algn="just">
              <a:lnSpc>
                <a:spcPct val="150000"/>
              </a:lnSpc>
              <a:spcBef>
                <a:spcPts val="0"/>
              </a:spcBef>
            </a:pPr>
            <a:r>
              <a:rPr lang="en-US" dirty="0" err="1"/>
              <a:t>Chẹn</a:t>
            </a:r>
            <a:r>
              <a:rPr lang="en-US" dirty="0"/>
              <a:t> beta</a:t>
            </a:r>
            <a:r>
              <a:rPr lang="vi-VN" dirty="0"/>
              <a:t> là điều trị nền tảng, dùng ngay trong 24h đầu nếu không có chống chỉ định. </a:t>
            </a:r>
          </a:p>
          <a:p>
            <a:pPr algn="just">
              <a:lnSpc>
                <a:spcPct val="150000"/>
              </a:lnSpc>
              <a:spcBef>
                <a:spcPts val="0"/>
              </a:spcBef>
            </a:pPr>
            <a:r>
              <a:rPr lang="vi-VN" dirty="0"/>
              <a:t>ACEI và ARB có thể coi là thuốc hàng đầu. </a:t>
            </a:r>
          </a:p>
          <a:p>
            <a:pPr algn="just">
              <a:lnSpc>
                <a:spcPct val="150000"/>
              </a:lnSpc>
              <a:spcBef>
                <a:spcPts val="0"/>
              </a:spcBef>
            </a:pPr>
            <a:r>
              <a:rPr lang="vi-VN" dirty="0"/>
              <a:t>C</a:t>
            </a:r>
            <a:r>
              <a:rPr lang="en-US" dirty="0" err="1"/>
              <a:t>hẹn</a:t>
            </a:r>
            <a:r>
              <a:rPr lang="en-US" dirty="0"/>
              <a:t> </a:t>
            </a:r>
            <a:r>
              <a:rPr lang="en-US" dirty="0" err="1"/>
              <a:t>calci</a:t>
            </a:r>
            <a:r>
              <a:rPr lang="vi-VN" dirty="0"/>
              <a:t> không hữu ích ở bệnh nhân NMCT ST chênh cấp. </a:t>
            </a:r>
          </a:p>
          <a:p>
            <a:pPr algn="just">
              <a:lnSpc>
                <a:spcPct val="150000"/>
              </a:lnSpc>
              <a:spcBef>
                <a:spcPts val="0"/>
              </a:spcBef>
            </a:pPr>
            <a:r>
              <a:rPr lang="vi-VN" dirty="0"/>
              <a:t>Lợi tiểu: Lợi tiểu quai ưu tiên hơn thiazid khi có suy tim NYHA III/IV hoặc có suy thận</a:t>
            </a:r>
            <a:endParaRPr lang="en-US" dirty="0"/>
          </a:p>
        </p:txBody>
      </p:sp>
    </p:spTree>
    <p:extLst>
      <p:ext uri="{BB962C8B-B14F-4D97-AF65-F5344CB8AC3E}">
        <p14:creationId xmlns:p14="http://schemas.microsoft.com/office/powerpoint/2010/main" val="1034236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227F5-5763-483C-9BF0-CAD25AC104DD}"/>
              </a:ext>
            </a:extLst>
          </p:cNvPr>
          <p:cNvSpPr>
            <a:spLocks noGrp="1"/>
          </p:cNvSpPr>
          <p:nvPr>
            <p:ph type="title"/>
          </p:nvPr>
        </p:nvSpPr>
        <p:spPr/>
        <p:txBody>
          <a:bodyPr/>
          <a:lstStyle/>
          <a:p>
            <a:r>
              <a:rPr lang="en-US" dirty="0" err="1"/>
              <a:t>Bệnh</a:t>
            </a:r>
            <a:r>
              <a:rPr lang="en-US" dirty="0"/>
              <a:t> </a:t>
            </a:r>
            <a:r>
              <a:rPr lang="en-US" dirty="0" err="1"/>
              <a:t>nhân</a:t>
            </a:r>
            <a:r>
              <a:rPr lang="en-US" dirty="0"/>
              <a:t> </a:t>
            </a:r>
            <a:r>
              <a:rPr lang="en-US" dirty="0" err="1"/>
              <a:t>đái</a:t>
            </a:r>
            <a:r>
              <a:rPr lang="en-US" dirty="0"/>
              <a:t> </a:t>
            </a:r>
            <a:r>
              <a:rPr lang="en-US" dirty="0" err="1"/>
              <a:t>tháo</a:t>
            </a:r>
            <a:r>
              <a:rPr lang="en-US" dirty="0"/>
              <a:t> đ</a:t>
            </a:r>
            <a:r>
              <a:rPr lang="vi-VN" dirty="0"/>
              <a:t>ư</a:t>
            </a:r>
            <a:r>
              <a:rPr lang="en-US" dirty="0" err="1"/>
              <a:t>ờng</a:t>
            </a:r>
            <a:endParaRPr lang="en-US" dirty="0"/>
          </a:p>
        </p:txBody>
      </p:sp>
      <p:sp>
        <p:nvSpPr>
          <p:cNvPr id="3" name="Content Placeholder 2">
            <a:extLst>
              <a:ext uri="{FF2B5EF4-FFF2-40B4-BE49-F238E27FC236}">
                <a16:creationId xmlns:a16="http://schemas.microsoft.com/office/drawing/2014/main" id="{86DC490E-07B1-4997-9E3E-97F19A80B0C5}"/>
              </a:ext>
            </a:extLst>
          </p:cNvPr>
          <p:cNvSpPr>
            <a:spLocks noGrp="1"/>
          </p:cNvSpPr>
          <p:nvPr>
            <p:ph idx="1"/>
          </p:nvPr>
        </p:nvSpPr>
        <p:spPr>
          <a:xfrm>
            <a:off x="304800" y="1825625"/>
            <a:ext cx="8458200" cy="4351338"/>
          </a:xfrm>
        </p:spPr>
        <p:txBody>
          <a:bodyPr>
            <a:normAutofit lnSpcReduction="10000"/>
          </a:bodyPr>
          <a:lstStyle/>
          <a:p>
            <a:pPr algn="just">
              <a:lnSpc>
                <a:spcPct val="150000"/>
              </a:lnSpc>
              <a:spcBef>
                <a:spcPts val="0"/>
              </a:spcBef>
            </a:pPr>
            <a:r>
              <a:rPr lang="vi-VN" dirty="0"/>
              <a:t>Điều trị THA được khuyến cáo mạnh mẽ ở bệnh nhân đái tháo đường có HA tâm thu ≥ 140 mmHg.</a:t>
            </a:r>
          </a:p>
          <a:p>
            <a:pPr algn="just">
              <a:lnSpc>
                <a:spcPct val="150000"/>
              </a:lnSpc>
              <a:spcBef>
                <a:spcPts val="0"/>
              </a:spcBef>
            </a:pPr>
            <a:r>
              <a:rPr lang="vi-VN" dirty="0"/>
              <a:t>Bất cứ thuốc điều trị THA đầu tay nào cũng có thể được sử dụng , ưu tiên ACEI và ARB. </a:t>
            </a:r>
          </a:p>
          <a:p>
            <a:pPr algn="just">
              <a:lnSpc>
                <a:spcPct val="150000"/>
              </a:lnSpc>
              <a:spcBef>
                <a:spcPts val="0"/>
              </a:spcBef>
            </a:pPr>
            <a:r>
              <a:rPr lang="vi-VN" dirty="0"/>
              <a:t>Mục tiêu điều trị là &lt; 140/90 mmHg (có thể cân nhắc HATT &lt; 120 mmHg với BN có nguy cơ đột quỵ)</a:t>
            </a:r>
            <a:endParaRPr lang="en-US" dirty="0"/>
          </a:p>
        </p:txBody>
      </p:sp>
    </p:spTree>
    <p:extLst>
      <p:ext uri="{BB962C8B-B14F-4D97-AF65-F5344CB8AC3E}">
        <p14:creationId xmlns:p14="http://schemas.microsoft.com/office/powerpoint/2010/main" val="3814105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DB45-71CA-4E06-818B-17C531096539}"/>
              </a:ext>
            </a:extLst>
          </p:cNvPr>
          <p:cNvSpPr>
            <a:spLocks noGrp="1"/>
          </p:cNvSpPr>
          <p:nvPr>
            <p:ph type="title"/>
          </p:nvPr>
        </p:nvSpPr>
        <p:spPr/>
        <p:txBody>
          <a:bodyPr/>
          <a:lstStyle/>
          <a:p>
            <a:r>
              <a:rPr lang="en-US" dirty="0"/>
              <a:t>THA </a:t>
            </a:r>
            <a:r>
              <a:rPr lang="en-US" dirty="0" err="1"/>
              <a:t>kháng</a:t>
            </a:r>
            <a:r>
              <a:rPr lang="en-US" dirty="0"/>
              <a:t> </a:t>
            </a:r>
            <a:r>
              <a:rPr lang="en-US" dirty="0" err="1"/>
              <a:t>trị</a:t>
            </a:r>
            <a:endParaRPr lang="en-US" dirty="0"/>
          </a:p>
        </p:txBody>
      </p:sp>
      <p:sp>
        <p:nvSpPr>
          <p:cNvPr id="3" name="Content Placeholder 2">
            <a:extLst>
              <a:ext uri="{FF2B5EF4-FFF2-40B4-BE49-F238E27FC236}">
                <a16:creationId xmlns:a16="http://schemas.microsoft.com/office/drawing/2014/main" id="{7E97167B-D48D-4337-B577-A76C1E6B6B04}"/>
              </a:ext>
            </a:extLst>
          </p:cNvPr>
          <p:cNvSpPr>
            <a:spLocks noGrp="1"/>
          </p:cNvSpPr>
          <p:nvPr>
            <p:ph idx="1"/>
          </p:nvPr>
        </p:nvSpPr>
        <p:spPr>
          <a:xfrm>
            <a:off x="0" y="1549400"/>
            <a:ext cx="9144000" cy="4943474"/>
          </a:xfrm>
        </p:spPr>
        <p:txBody>
          <a:bodyPr>
            <a:normAutofit fontScale="85000" lnSpcReduction="10000"/>
          </a:bodyPr>
          <a:lstStyle/>
          <a:p>
            <a:pPr algn="just">
              <a:lnSpc>
                <a:spcPct val="120000"/>
              </a:lnSpc>
              <a:spcBef>
                <a:spcPts val="0"/>
              </a:spcBef>
              <a:buFont typeface="Wingdings" panose="05000000000000000000" pitchFamily="2" charset="2"/>
              <a:buChar char="Ø"/>
            </a:pPr>
            <a:r>
              <a:rPr lang="vi-VN" b="1" dirty="0">
                <a:solidFill>
                  <a:srgbClr val="FF0000"/>
                </a:solidFill>
              </a:rPr>
              <a:t>Khái niệm: </a:t>
            </a:r>
          </a:p>
          <a:p>
            <a:pPr algn="just">
              <a:lnSpc>
                <a:spcPct val="120000"/>
              </a:lnSpc>
              <a:spcBef>
                <a:spcPts val="0"/>
              </a:spcBef>
            </a:pPr>
            <a:r>
              <a:rPr lang="vi-VN" dirty="0"/>
              <a:t>H</a:t>
            </a:r>
            <a:r>
              <a:rPr lang="en-US" dirty="0"/>
              <a:t>A</a:t>
            </a:r>
            <a:r>
              <a:rPr lang="vi-VN" dirty="0"/>
              <a:t> tâm thu &gt; 140 mmHg ở bệnh nhân sử dụng 3 loại thuốc hoặc nhiều hơn, bao gồm một thuốc lợi tiểu, ở liều dung nạp. </a:t>
            </a:r>
          </a:p>
          <a:p>
            <a:pPr algn="just">
              <a:lnSpc>
                <a:spcPct val="120000"/>
              </a:lnSpc>
              <a:spcBef>
                <a:spcPts val="0"/>
              </a:spcBef>
            </a:pPr>
            <a:r>
              <a:rPr lang="vi-VN" dirty="0"/>
              <a:t> Cần loại trừ trường hợp kém tuân thủ điều trị, THA áo choàng trắng hoặc</a:t>
            </a:r>
            <a:r>
              <a:rPr lang="en-US" dirty="0"/>
              <a:t> </a:t>
            </a:r>
            <a:r>
              <a:rPr lang="vi-VN" dirty="0"/>
              <a:t>THA thứ phát. </a:t>
            </a:r>
          </a:p>
          <a:p>
            <a:pPr algn="just">
              <a:lnSpc>
                <a:spcPct val="120000"/>
              </a:lnSpc>
              <a:spcBef>
                <a:spcPts val="0"/>
              </a:spcBef>
              <a:buFont typeface="Wingdings" panose="05000000000000000000" pitchFamily="2" charset="2"/>
              <a:buChar char="Ø"/>
            </a:pPr>
            <a:r>
              <a:rPr lang="vi-VN" b="1" dirty="0">
                <a:solidFill>
                  <a:srgbClr val="FF0000"/>
                </a:solidFill>
              </a:rPr>
              <a:t>Điều trị: </a:t>
            </a:r>
          </a:p>
          <a:p>
            <a:pPr algn="just">
              <a:lnSpc>
                <a:spcPct val="120000"/>
              </a:lnSpc>
              <a:spcBef>
                <a:spcPts val="0"/>
              </a:spcBef>
            </a:pPr>
            <a:r>
              <a:rPr lang="en-US" dirty="0"/>
              <a:t>K</a:t>
            </a:r>
            <a:r>
              <a:rPr lang="vi-VN" dirty="0"/>
              <a:t>iểm tra hiệu quả của thuốc và loại bỏ thuốc không hiệu quả.</a:t>
            </a:r>
          </a:p>
          <a:p>
            <a:pPr algn="just">
              <a:lnSpc>
                <a:spcPct val="120000"/>
              </a:lnSpc>
              <a:spcBef>
                <a:spcPts val="0"/>
              </a:spcBef>
            </a:pPr>
            <a:r>
              <a:rPr lang="vi-VN" dirty="0"/>
              <a:t>Ít thuốc được sử dụng cho THA kháng trị</a:t>
            </a:r>
          </a:p>
          <a:p>
            <a:pPr algn="just">
              <a:lnSpc>
                <a:spcPct val="120000"/>
              </a:lnSpc>
              <a:spcBef>
                <a:spcPts val="0"/>
              </a:spcBef>
            </a:pPr>
            <a:r>
              <a:rPr lang="vi-VN" dirty="0"/>
              <a:t>Lợi tiểu kháng aldosteron được cân nhắc khi kiểm soát được </a:t>
            </a:r>
            <a:r>
              <a:rPr lang="en-US" dirty="0"/>
              <a:t>K</a:t>
            </a:r>
            <a:r>
              <a:rPr lang="en-US" baseline="30000" dirty="0"/>
              <a:t>+</a:t>
            </a:r>
            <a:endParaRPr lang="vi-VN" dirty="0"/>
          </a:p>
          <a:p>
            <a:pPr algn="just">
              <a:lnSpc>
                <a:spcPct val="120000"/>
              </a:lnSpc>
              <a:spcBef>
                <a:spcPts val="0"/>
              </a:spcBef>
            </a:pPr>
            <a:r>
              <a:rPr lang="vi-VN" dirty="0"/>
              <a:t>Có thể sử dụng chẹn alpha giao cảm. </a:t>
            </a:r>
          </a:p>
          <a:p>
            <a:pPr algn="just">
              <a:lnSpc>
                <a:spcPct val="120000"/>
              </a:lnSpc>
              <a:spcBef>
                <a:spcPts val="0"/>
              </a:spcBef>
            </a:pPr>
            <a:r>
              <a:rPr lang="vi-VN" dirty="0"/>
              <a:t>Cần tham khảo ý kiến chuyên gia.</a:t>
            </a:r>
            <a:endParaRPr lang="en-US" dirty="0"/>
          </a:p>
        </p:txBody>
      </p:sp>
    </p:spTree>
    <p:extLst>
      <p:ext uri="{BB962C8B-B14F-4D97-AF65-F5344CB8AC3E}">
        <p14:creationId xmlns:p14="http://schemas.microsoft.com/office/powerpoint/2010/main" val="10479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204D2-A3F6-4172-9794-D23381DCB855}"/>
              </a:ext>
            </a:extLst>
          </p:cNvPr>
          <p:cNvSpPr>
            <a:spLocks noGrp="1"/>
          </p:cNvSpPr>
          <p:nvPr>
            <p:ph type="title"/>
          </p:nvPr>
        </p:nvSpPr>
        <p:spPr/>
        <p:txBody>
          <a:bodyPr/>
          <a:lstStyle/>
          <a:p>
            <a:r>
              <a:rPr lang="en-US" dirty="0" err="1"/>
              <a:t>Chỉ</a:t>
            </a:r>
            <a:r>
              <a:rPr lang="en-US" dirty="0"/>
              <a:t> </a:t>
            </a:r>
            <a:r>
              <a:rPr lang="en-US" dirty="0" err="1"/>
              <a:t>định</a:t>
            </a:r>
            <a:r>
              <a:rPr lang="en-US" dirty="0"/>
              <a:t> </a:t>
            </a:r>
            <a:r>
              <a:rPr lang="en-US" dirty="0" err="1"/>
              <a:t>bắt</a:t>
            </a:r>
            <a:r>
              <a:rPr lang="en-US" dirty="0"/>
              <a:t> </a:t>
            </a:r>
            <a:r>
              <a:rPr lang="en-US" dirty="0" err="1"/>
              <a:t>buộc</a:t>
            </a:r>
            <a:r>
              <a:rPr lang="en-US" dirty="0"/>
              <a:t> </a:t>
            </a:r>
            <a:r>
              <a:rPr lang="en-US" dirty="0" err="1"/>
              <a:t>điều</a:t>
            </a:r>
            <a:r>
              <a:rPr lang="en-US" dirty="0"/>
              <a:t> </a:t>
            </a:r>
            <a:r>
              <a:rPr lang="en-US" dirty="0" err="1"/>
              <a:t>trị</a:t>
            </a:r>
            <a:r>
              <a:rPr lang="en-US" dirty="0"/>
              <a:t> THA</a:t>
            </a:r>
          </a:p>
        </p:txBody>
      </p:sp>
      <p:sp>
        <p:nvSpPr>
          <p:cNvPr id="3" name="Content Placeholder 2">
            <a:extLst>
              <a:ext uri="{FF2B5EF4-FFF2-40B4-BE49-F238E27FC236}">
                <a16:creationId xmlns:a16="http://schemas.microsoft.com/office/drawing/2014/main" id="{6C41B9E2-DD57-44CF-B232-A88B00F57A0F}"/>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FC4C73A1-0FD6-4961-8ED2-84A35CEE6813}"/>
              </a:ext>
            </a:extLst>
          </p:cNvPr>
          <p:cNvPicPr>
            <a:picLocks noChangeAspect="1"/>
          </p:cNvPicPr>
          <p:nvPr/>
        </p:nvPicPr>
        <p:blipFill>
          <a:blip r:embed="rId2"/>
          <a:stretch>
            <a:fillRect/>
          </a:stretch>
        </p:blipFill>
        <p:spPr>
          <a:xfrm>
            <a:off x="79789" y="2232025"/>
            <a:ext cx="8984421" cy="3521075"/>
          </a:xfrm>
          <a:prstGeom prst="rect">
            <a:avLst/>
          </a:prstGeom>
        </p:spPr>
      </p:pic>
      <p:sp>
        <p:nvSpPr>
          <p:cNvPr id="5" name="TextBox 4">
            <a:extLst>
              <a:ext uri="{FF2B5EF4-FFF2-40B4-BE49-F238E27FC236}">
                <a16:creationId xmlns:a16="http://schemas.microsoft.com/office/drawing/2014/main" id="{DEB41D95-47B3-49C6-A930-C515F45A0120}"/>
              </a:ext>
            </a:extLst>
          </p:cNvPr>
          <p:cNvSpPr txBox="1"/>
          <p:nvPr/>
        </p:nvSpPr>
        <p:spPr>
          <a:xfrm>
            <a:off x="5994400" y="6324600"/>
            <a:ext cx="2520950" cy="400110"/>
          </a:xfrm>
          <a:prstGeom prst="rect">
            <a:avLst/>
          </a:prstGeom>
          <a:noFill/>
        </p:spPr>
        <p:txBody>
          <a:bodyPr wrap="square" rtlCol="0">
            <a:spAutoFit/>
          </a:bodyPr>
          <a:lstStyle/>
          <a:p>
            <a:r>
              <a:rPr lang="en-US" sz="2000" b="1" i="1" dirty="0"/>
              <a:t>QĐ 3192- BYT 2010</a:t>
            </a:r>
          </a:p>
        </p:txBody>
      </p:sp>
    </p:spTree>
    <p:extLst>
      <p:ext uri="{BB962C8B-B14F-4D97-AF65-F5344CB8AC3E}">
        <p14:creationId xmlns:p14="http://schemas.microsoft.com/office/powerpoint/2010/main" val="2728067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474A8-6FBD-42D9-A0AF-46670EC01103}"/>
              </a:ext>
            </a:extLst>
          </p:cNvPr>
          <p:cNvSpPr>
            <a:spLocks noGrp="1"/>
          </p:cNvSpPr>
          <p:nvPr>
            <p:ph type="title"/>
          </p:nvPr>
        </p:nvSpPr>
        <p:spPr>
          <a:xfrm>
            <a:off x="368300" y="365126"/>
            <a:ext cx="8775700" cy="1325563"/>
          </a:xfrm>
        </p:spPr>
        <p:txBody>
          <a:bodyPr/>
          <a:lstStyle/>
          <a:p>
            <a:r>
              <a:rPr lang="vi-VN" dirty="0"/>
              <a:t>Chỉ định ưu tiên và chống chỉ định</a:t>
            </a:r>
            <a:endParaRPr lang="en-US" dirty="0"/>
          </a:p>
        </p:txBody>
      </p:sp>
      <p:sp>
        <p:nvSpPr>
          <p:cNvPr id="4" name="TextBox 3">
            <a:extLst>
              <a:ext uri="{FF2B5EF4-FFF2-40B4-BE49-F238E27FC236}">
                <a16:creationId xmlns:a16="http://schemas.microsoft.com/office/drawing/2014/main" id="{967925DF-8A14-4D7B-9DE7-D17788357C39}"/>
              </a:ext>
            </a:extLst>
          </p:cNvPr>
          <p:cNvSpPr txBox="1"/>
          <p:nvPr/>
        </p:nvSpPr>
        <p:spPr>
          <a:xfrm>
            <a:off x="5994400" y="6324600"/>
            <a:ext cx="2520950" cy="400110"/>
          </a:xfrm>
          <a:prstGeom prst="rect">
            <a:avLst/>
          </a:prstGeom>
          <a:noFill/>
        </p:spPr>
        <p:txBody>
          <a:bodyPr wrap="square" rtlCol="0">
            <a:spAutoFit/>
          </a:bodyPr>
          <a:lstStyle/>
          <a:p>
            <a:r>
              <a:rPr lang="en-US" sz="2000" b="1" i="1" dirty="0"/>
              <a:t>QĐ 3192- BYT 2010</a:t>
            </a:r>
          </a:p>
        </p:txBody>
      </p:sp>
      <p:pic>
        <p:nvPicPr>
          <p:cNvPr id="5" name="Content Placeholder 3">
            <a:extLst>
              <a:ext uri="{FF2B5EF4-FFF2-40B4-BE49-F238E27FC236}">
                <a16:creationId xmlns:a16="http://schemas.microsoft.com/office/drawing/2014/main" id="{2752405A-419A-47DF-9824-31DF1F007E5E}"/>
              </a:ext>
            </a:extLst>
          </p:cNvPr>
          <p:cNvPicPr>
            <a:picLocks noGrp="1" noChangeAspect="1"/>
          </p:cNvPicPr>
          <p:nvPr>
            <p:ph idx="1"/>
          </p:nvPr>
        </p:nvPicPr>
        <p:blipFill>
          <a:blip r:embed="rId2"/>
          <a:stretch>
            <a:fillRect/>
          </a:stretch>
        </p:blipFill>
        <p:spPr>
          <a:xfrm>
            <a:off x="368300" y="1587500"/>
            <a:ext cx="8636000" cy="4589463"/>
          </a:xfrm>
          <a:prstGeom prst="rect">
            <a:avLst/>
          </a:prstGeom>
        </p:spPr>
      </p:pic>
    </p:spTree>
    <p:extLst>
      <p:ext uri="{BB962C8B-B14F-4D97-AF65-F5344CB8AC3E}">
        <p14:creationId xmlns:p14="http://schemas.microsoft.com/office/powerpoint/2010/main" val="1876254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474A8-6FBD-42D9-A0AF-46670EC01103}"/>
              </a:ext>
            </a:extLst>
          </p:cNvPr>
          <p:cNvSpPr>
            <a:spLocks noGrp="1"/>
          </p:cNvSpPr>
          <p:nvPr>
            <p:ph type="title"/>
          </p:nvPr>
        </p:nvSpPr>
        <p:spPr>
          <a:xfrm>
            <a:off x="368300" y="365126"/>
            <a:ext cx="8775700" cy="1325563"/>
          </a:xfrm>
        </p:spPr>
        <p:txBody>
          <a:bodyPr/>
          <a:lstStyle/>
          <a:p>
            <a:r>
              <a:rPr lang="vi-VN" dirty="0"/>
              <a:t>Chỉ định ưu tiên và chống chỉ định</a:t>
            </a:r>
            <a:endParaRPr lang="en-US" dirty="0"/>
          </a:p>
        </p:txBody>
      </p:sp>
      <p:pic>
        <p:nvPicPr>
          <p:cNvPr id="5" name="Content Placeholder 4">
            <a:extLst>
              <a:ext uri="{FF2B5EF4-FFF2-40B4-BE49-F238E27FC236}">
                <a16:creationId xmlns:a16="http://schemas.microsoft.com/office/drawing/2014/main" id="{2E5522DE-5F71-4D81-99E3-6B030C653220}"/>
              </a:ext>
            </a:extLst>
          </p:cNvPr>
          <p:cNvPicPr>
            <a:picLocks noGrp="1" noChangeAspect="1"/>
          </p:cNvPicPr>
          <p:nvPr>
            <p:ph idx="1"/>
          </p:nvPr>
        </p:nvPicPr>
        <p:blipFill>
          <a:blip r:embed="rId2"/>
          <a:stretch>
            <a:fillRect/>
          </a:stretch>
        </p:blipFill>
        <p:spPr>
          <a:xfrm>
            <a:off x="114630" y="1690689"/>
            <a:ext cx="9029370" cy="4192985"/>
          </a:xfrm>
          <a:prstGeom prst="rect">
            <a:avLst/>
          </a:prstGeom>
        </p:spPr>
      </p:pic>
      <p:sp>
        <p:nvSpPr>
          <p:cNvPr id="4" name="TextBox 3">
            <a:extLst>
              <a:ext uri="{FF2B5EF4-FFF2-40B4-BE49-F238E27FC236}">
                <a16:creationId xmlns:a16="http://schemas.microsoft.com/office/drawing/2014/main" id="{967925DF-8A14-4D7B-9DE7-D17788357C39}"/>
              </a:ext>
            </a:extLst>
          </p:cNvPr>
          <p:cNvSpPr txBox="1"/>
          <p:nvPr/>
        </p:nvSpPr>
        <p:spPr>
          <a:xfrm>
            <a:off x="5994400" y="6324600"/>
            <a:ext cx="2520950" cy="400110"/>
          </a:xfrm>
          <a:prstGeom prst="rect">
            <a:avLst/>
          </a:prstGeom>
          <a:noFill/>
        </p:spPr>
        <p:txBody>
          <a:bodyPr wrap="square" rtlCol="0">
            <a:spAutoFit/>
          </a:bodyPr>
          <a:lstStyle/>
          <a:p>
            <a:r>
              <a:rPr lang="en-US" sz="2000" b="1" i="1" dirty="0"/>
              <a:t>QĐ 3192- BYT 2010</a:t>
            </a:r>
          </a:p>
        </p:txBody>
      </p:sp>
    </p:spTree>
    <p:extLst>
      <p:ext uri="{BB962C8B-B14F-4D97-AF65-F5344CB8AC3E}">
        <p14:creationId xmlns:p14="http://schemas.microsoft.com/office/powerpoint/2010/main" val="2958285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0EA9-7B02-445D-AD98-5F3C60ED530B}"/>
              </a:ext>
            </a:extLst>
          </p:cNvPr>
          <p:cNvSpPr>
            <a:spLocks noGrp="1"/>
          </p:cNvSpPr>
          <p:nvPr>
            <p:ph type="title"/>
          </p:nvPr>
        </p:nvSpPr>
        <p:spPr/>
        <p:txBody>
          <a:bodyPr/>
          <a:lstStyle/>
          <a:p>
            <a:r>
              <a:rPr lang="en-US" dirty="0" err="1"/>
              <a:t>Một</a:t>
            </a:r>
            <a:r>
              <a:rPr lang="en-US" dirty="0"/>
              <a:t> </a:t>
            </a:r>
            <a:r>
              <a:rPr lang="en-US" dirty="0" err="1"/>
              <a:t>số</a:t>
            </a:r>
            <a:r>
              <a:rPr lang="en-US" dirty="0"/>
              <a:t> t</a:t>
            </a:r>
            <a:r>
              <a:rPr lang="vi-VN" dirty="0"/>
              <a:t>ư</a:t>
            </a:r>
            <a:r>
              <a:rPr lang="en-US" dirty="0" err="1"/>
              <a:t>ơng</a:t>
            </a:r>
            <a:r>
              <a:rPr lang="en-US" dirty="0"/>
              <a:t> </a:t>
            </a:r>
            <a:r>
              <a:rPr lang="en-US" dirty="0" err="1"/>
              <a:t>tác</a:t>
            </a:r>
            <a:r>
              <a:rPr lang="en-US" dirty="0"/>
              <a:t> </a:t>
            </a:r>
            <a:r>
              <a:rPr lang="en-US" dirty="0" err="1"/>
              <a:t>thuốc</a:t>
            </a:r>
            <a:endParaRPr lang="en-US" dirty="0"/>
          </a:p>
        </p:txBody>
      </p:sp>
      <p:sp>
        <p:nvSpPr>
          <p:cNvPr id="3" name="Content Placeholder 2">
            <a:extLst>
              <a:ext uri="{FF2B5EF4-FFF2-40B4-BE49-F238E27FC236}">
                <a16:creationId xmlns:a16="http://schemas.microsoft.com/office/drawing/2014/main" id="{02FBEADB-7597-4CA6-BE04-982515889371}"/>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91D4E7F-E2FF-4517-991D-166BDE924657}"/>
              </a:ext>
            </a:extLst>
          </p:cNvPr>
          <p:cNvPicPr>
            <a:picLocks noChangeAspect="1"/>
          </p:cNvPicPr>
          <p:nvPr/>
        </p:nvPicPr>
        <p:blipFill rotWithShape="1">
          <a:blip r:embed="rId2"/>
          <a:srcRect t="6349"/>
          <a:stretch/>
        </p:blipFill>
        <p:spPr>
          <a:xfrm>
            <a:off x="628651" y="1731960"/>
            <a:ext cx="8007350" cy="4351339"/>
          </a:xfrm>
          <a:prstGeom prst="rect">
            <a:avLst/>
          </a:prstGeom>
        </p:spPr>
      </p:pic>
    </p:spTree>
    <p:extLst>
      <p:ext uri="{BB962C8B-B14F-4D97-AF65-F5344CB8AC3E}">
        <p14:creationId xmlns:p14="http://schemas.microsoft.com/office/powerpoint/2010/main" val="3009967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33E7-422F-4F77-8073-D8ADA8300CEA}"/>
              </a:ext>
            </a:extLst>
          </p:cNvPr>
          <p:cNvSpPr>
            <a:spLocks noGrp="1"/>
          </p:cNvSpPr>
          <p:nvPr>
            <p:ph type="title"/>
          </p:nvPr>
        </p:nvSpPr>
        <p:spPr/>
        <p:txBody>
          <a:bodyPr/>
          <a:lstStyle/>
          <a:p>
            <a:r>
              <a:rPr lang="en-US" dirty="0" err="1"/>
              <a:t>Một</a:t>
            </a:r>
            <a:r>
              <a:rPr lang="en-US" dirty="0"/>
              <a:t> </a:t>
            </a:r>
            <a:r>
              <a:rPr lang="en-US" dirty="0" err="1"/>
              <a:t>số</a:t>
            </a:r>
            <a:r>
              <a:rPr lang="en-US" dirty="0"/>
              <a:t> t</a:t>
            </a:r>
            <a:r>
              <a:rPr lang="vi-VN" dirty="0"/>
              <a:t>ư</a:t>
            </a:r>
            <a:r>
              <a:rPr lang="en-US" dirty="0" err="1"/>
              <a:t>ơng</a:t>
            </a:r>
            <a:r>
              <a:rPr lang="en-US" dirty="0"/>
              <a:t> </a:t>
            </a:r>
            <a:r>
              <a:rPr lang="en-US" dirty="0" err="1"/>
              <a:t>tác</a:t>
            </a:r>
            <a:r>
              <a:rPr lang="en-US" dirty="0"/>
              <a:t> </a:t>
            </a:r>
            <a:r>
              <a:rPr lang="en-US" dirty="0" err="1"/>
              <a:t>thuốc</a:t>
            </a:r>
            <a:endParaRPr lang="en-US" dirty="0"/>
          </a:p>
        </p:txBody>
      </p:sp>
      <p:sp>
        <p:nvSpPr>
          <p:cNvPr id="3" name="Content Placeholder 2">
            <a:extLst>
              <a:ext uri="{FF2B5EF4-FFF2-40B4-BE49-F238E27FC236}">
                <a16:creationId xmlns:a16="http://schemas.microsoft.com/office/drawing/2014/main" id="{91EC8391-3AC2-48F7-8061-A98803F8B49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21FE160-8F98-4C2B-AE97-6ED48816E06C}"/>
              </a:ext>
            </a:extLst>
          </p:cNvPr>
          <p:cNvPicPr>
            <a:picLocks noChangeAspect="1"/>
          </p:cNvPicPr>
          <p:nvPr/>
        </p:nvPicPr>
        <p:blipFill rotWithShape="1">
          <a:blip r:embed="rId2"/>
          <a:srcRect t="21530"/>
          <a:stretch/>
        </p:blipFill>
        <p:spPr>
          <a:xfrm>
            <a:off x="1" y="1690688"/>
            <a:ext cx="9144000" cy="4831151"/>
          </a:xfrm>
          <a:prstGeom prst="rect">
            <a:avLst/>
          </a:prstGeom>
        </p:spPr>
      </p:pic>
    </p:spTree>
    <p:extLst>
      <p:ext uri="{BB962C8B-B14F-4D97-AF65-F5344CB8AC3E}">
        <p14:creationId xmlns:p14="http://schemas.microsoft.com/office/powerpoint/2010/main" val="286118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42A1D-DF3A-47D3-8F77-D74004B9FDC4}"/>
              </a:ext>
            </a:extLst>
          </p:cNvPr>
          <p:cNvSpPr>
            <a:spLocks noGrp="1"/>
          </p:cNvSpPr>
          <p:nvPr>
            <p:ph type="title"/>
          </p:nvPr>
        </p:nvSpPr>
        <p:spPr/>
        <p:txBody>
          <a:bodyPr/>
          <a:lstStyle/>
          <a:p>
            <a:r>
              <a:rPr lang="en-US" dirty="0" err="1"/>
              <a:t>Một</a:t>
            </a:r>
            <a:r>
              <a:rPr lang="en-US" dirty="0"/>
              <a:t> </a:t>
            </a:r>
            <a:r>
              <a:rPr lang="en-US" dirty="0" err="1"/>
              <a:t>số</a:t>
            </a:r>
            <a:r>
              <a:rPr lang="en-US" dirty="0"/>
              <a:t> t</a:t>
            </a:r>
            <a:r>
              <a:rPr lang="vi-VN" dirty="0"/>
              <a:t>ư</a:t>
            </a:r>
            <a:r>
              <a:rPr lang="en-US" dirty="0" err="1"/>
              <a:t>ơng</a:t>
            </a:r>
            <a:r>
              <a:rPr lang="en-US" dirty="0"/>
              <a:t> </a:t>
            </a:r>
            <a:r>
              <a:rPr lang="en-US" dirty="0" err="1"/>
              <a:t>tác</a:t>
            </a:r>
            <a:r>
              <a:rPr lang="en-US" dirty="0"/>
              <a:t> </a:t>
            </a:r>
            <a:r>
              <a:rPr lang="en-US" dirty="0" err="1"/>
              <a:t>thuốc</a:t>
            </a:r>
            <a:endParaRPr lang="en-US" dirty="0"/>
          </a:p>
        </p:txBody>
      </p:sp>
      <p:sp>
        <p:nvSpPr>
          <p:cNvPr id="3" name="Content Placeholder 2">
            <a:extLst>
              <a:ext uri="{FF2B5EF4-FFF2-40B4-BE49-F238E27FC236}">
                <a16:creationId xmlns:a16="http://schemas.microsoft.com/office/drawing/2014/main" id="{7436F6BB-14E7-4B75-85DD-A349F91BD39E}"/>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3AA3482A-4FD2-4FC1-8AEB-742E7BB3CD49}"/>
              </a:ext>
            </a:extLst>
          </p:cNvPr>
          <p:cNvPicPr>
            <a:picLocks noChangeAspect="1"/>
          </p:cNvPicPr>
          <p:nvPr/>
        </p:nvPicPr>
        <p:blipFill rotWithShape="1">
          <a:blip r:embed="rId2"/>
          <a:srcRect t="10473"/>
          <a:stretch/>
        </p:blipFill>
        <p:spPr>
          <a:xfrm>
            <a:off x="95866" y="1388272"/>
            <a:ext cx="9048134" cy="4802185"/>
          </a:xfrm>
          <a:prstGeom prst="rect">
            <a:avLst/>
          </a:prstGeom>
        </p:spPr>
      </p:pic>
    </p:spTree>
    <p:extLst>
      <p:ext uri="{BB962C8B-B14F-4D97-AF65-F5344CB8AC3E}">
        <p14:creationId xmlns:p14="http://schemas.microsoft.com/office/powerpoint/2010/main" val="1539380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AA20-E6FF-468C-81D3-646B44CC749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E197526-9D9D-4193-9D3E-6682C35AA814}"/>
              </a:ext>
            </a:extLst>
          </p:cNvPr>
          <p:cNvPicPr>
            <a:picLocks noGrp="1" noChangeAspect="1"/>
          </p:cNvPicPr>
          <p:nvPr>
            <p:ph idx="1"/>
          </p:nvPr>
        </p:nvPicPr>
        <p:blipFill>
          <a:blip r:embed="rId2"/>
          <a:stretch>
            <a:fillRect/>
          </a:stretch>
        </p:blipFill>
        <p:spPr>
          <a:xfrm>
            <a:off x="-2204" y="0"/>
            <a:ext cx="9146204" cy="6223000"/>
          </a:xfrm>
          <a:prstGeom prst="rect">
            <a:avLst/>
          </a:prstGeom>
        </p:spPr>
      </p:pic>
    </p:spTree>
    <p:extLst>
      <p:ext uri="{BB962C8B-B14F-4D97-AF65-F5344CB8AC3E}">
        <p14:creationId xmlns:p14="http://schemas.microsoft.com/office/powerpoint/2010/main" val="5901510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10810</TotalTime>
  <Words>3269</Words>
  <Application>Microsoft Office PowerPoint</Application>
  <PresentationFormat>On-screen Show (4:3)</PresentationFormat>
  <Paragraphs>332</Paragraphs>
  <Slides>50</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5" baseType="lpstr">
      <vt:lpstr>Arial</vt:lpstr>
      <vt:lpstr>Calibri</vt:lpstr>
      <vt:lpstr>Wingdings</vt:lpstr>
      <vt:lpstr>Office Theme</vt:lpstr>
      <vt:lpstr>Image</vt:lpstr>
      <vt:lpstr>PowerPoint Presentation</vt:lpstr>
      <vt:lpstr> </vt:lpstr>
      <vt:lpstr>Nội dung</vt:lpstr>
      <vt:lpstr>Tổng quan: Nhắc lại chẩn đoán THA và mục tiêu điều trị</vt:lpstr>
      <vt:lpstr>Dịch tễ bệnh THA</vt:lpstr>
      <vt:lpstr>Chẩn đoán THA</vt:lpstr>
      <vt:lpstr>Mục tiêu điều trị THA</vt:lpstr>
      <vt:lpstr>Thảo luận</vt:lpstr>
      <vt:lpstr>Khi nào bắt đầu dùng thuốc điều trị THA?</vt:lpstr>
      <vt:lpstr>Khi nào bắt đầu dùng thuốc điều trị THA?</vt:lpstr>
      <vt:lpstr>Thảo luận</vt:lpstr>
      <vt:lpstr>Tóm tắt các thuốc điều trị THA</vt:lpstr>
      <vt:lpstr>Tóm tắt các thuốc điều trị THA</vt:lpstr>
      <vt:lpstr>Tóm tắt các thuốc điều trị THA</vt:lpstr>
      <vt:lpstr>Tóm tắt các thuốc điều trị THA</vt:lpstr>
      <vt:lpstr>Tóm tắt các thuốc điều trị THA</vt:lpstr>
      <vt:lpstr>Tại sao thiazid thường được phối hợp với UCMC/ UCTT?</vt:lpstr>
      <vt:lpstr>Tóm tắt các thuốc điều trị THA</vt:lpstr>
      <vt:lpstr>Tóm tắt các thuốc điều trị THA</vt:lpstr>
      <vt:lpstr>Tóm tắt các thuốc điều trị THA</vt:lpstr>
      <vt:lpstr>Tóm tắt các thuốc điều trị THA</vt:lpstr>
      <vt:lpstr>Tóm tắt các thuốc điều trị THA</vt:lpstr>
      <vt:lpstr>Tóm tắt các thuốc điều trị THA</vt:lpstr>
      <vt:lpstr>Tóm tắt các thuốc điều trị THA</vt:lpstr>
      <vt:lpstr>Tóm tắt các thuốc điều trị THA</vt:lpstr>
      <vt:lpstr>Phác đồ điều trị THA chung</vt:lpstr>
      <vt:lpstr>Phác đồ điều trị THA chung</vt:lpstr>
      <vt:lpstr>Phối hợp thuốc điều trị THA</vt:lpstr>
      <vt:lpstr>Tiếp cận và theo dõi </vt:lpstr>
      <vt:lpstr>Tiếp nhận tại TYT</vt:lpstr>
      <vt:lpstr>Khi nào cần chuyển tuyến điều trị?</vt:lpstr>
      <vt:lpstr>Xử trí cấp cứu THA</vt:lpstr>
      <vt:lpstr>Xử trí cấp cứu THA</vt:lpstr>
      <vt:lpstr>Điều trị THA trên các đối tượng đặc biệt</vt:lpstr>
      <vt:lpstr>Phụ nữ có thai</vt:lpstr>
      <vt:lpstr>Phụ nữ có thai</vt:lpstr>
      <vt:lpstr>Phụ nữ cho con bú</vt:lpstr>
      <vt:lpstr>THA ở người già</vt:lpstr>
      <vt:lpstr>THA ở BN suy thận</vt:lpstr>
      <vt:lpstr>Bệnh nhân có bệnh tim mạch</vt:lpstr>
      <vt:lpstr>Bệnh nhân có bệnh tim mạch</vt:lpstr>
      <vt:lpstr>Bệnh nhân đái tháo đường</vt:lpstr>
      <vt:lpstr>THA kháng trị</vt:lpstr>
      <vt:lpstr>Chỉ định bắt buộc điều trị THA</vt:lpstr>
      <vt:lpstr>Chỉ định ưu tiên và chống chỉ định</vt:lpstr>
      <vt:lpstr>Chỉ định ưu tiên và chống chỉ định</vt:lpstr>
      <vt:lpstr>Một số tương tác thuốc</vt:lpstr>
      <vt:lpstr>Một số tương tác thuốc</vt:lpstr>
      <vt:lpstr>Một số tương tác thuốc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Khuong Tuan</dc:creator>
  <cp:lastModifiedBy>Giang Nguyen</cp:lastModifiedBy>
  <cp:revision>397</cp:revision>
  <dcterms:created xsi:type="dcterms:W3CDTF">2019-10-25T16:22:21Z</dcterms:created>
  <dcterms:modified xsi:type="dcterms:W3CDTF">2022-09-07T15:21:55Z</dcterms:modified>
</cp:coreProperties>
</file>